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343" r:id="rId3"/>
    <p:sldId id="408" r:id="rId4"/>
    <p:sldId id="431" r:id="rId5"/>
    <p:sldId id="407" r:id="rId6"/>
    <p:sldId id="261" r:id="rId7"/>
    <p:sldId id="262" r:id="rId8"/>
    <p:sldId id="441" r:id="rId9"/>
    <p:sldId id="428" r:id="rId10"/>
    <p:sldId id="429" r:id="rId11"/>
    <p:sldId id="440" r:id="rId12"/>
    <p:sldId id="442" r:id="rId13"/>
    <p:sldId id="434" r:id="rId14"/>
    <p:sldId id="435" r:id="rId15"/>
    <p:sldId id="437" r:id="rId16"/>
    <p:sldId id="438" r:id="rId17"/>
    <p:sldId id="443" r:id="rId18"/>
    <p:sldId id="432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8" roundtripDataSignature="AMtx7mhJGelltWEPC8GSO0p2VSkrOmF1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EC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9863" autoAdjust="0"/>
  </p:normalViewPr>
  <p:slideViewPr>
    <p:cSldViewPr snapToGrid="0">
      <p:cViewPr varScale="1">
        <p:scale>
          <a:sx n="101" d="100"/>
          <a:sy n="101" d="100"/>
        </p:scale>
        <p:origin x="100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20" Type="http://schemas.openxmlformats.org/officeDocument/2006/relationships/viewProps" Target="viewProps.xml"/><Relationship Id="rId221" Type="http://schemas.openxmlformats.org/officeDocument/2006/relationships/theme" Target="theme/theme1.xml"/><Relationship Id="rId222" Type="http://schemas.openxmlformats.org/officeDocument/2006/relationships/tableStyles" Target="tableStyles.xml"/><Relationship Id="rId218" Type="http://customschemas.google.com/relationships/presentationmetadata" Target="metadata"/><Relationship Id="rId219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96512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7217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8" name="Google Shape;80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6472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1618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8518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9934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4328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0382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0232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4203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6" name="Google Shape;4176;p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7" name="Google Shape;4177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406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1" name="Google Shape;7291;p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2" name="Google Shape;7292;p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93" name="Google Shape;7293;p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988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1" name="Google Shape;7291;p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2" name="Google Shape;7292;p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93" name="Google Shape;7293;p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7451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5" name="Google Shape;7265;p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66" name="Google Shape;7266;p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7" name="Google Shape;7267;p1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310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2962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7297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4131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5" name="Google Shape;7265;p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66" name="Google Shape;7266;p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7" name="Google Shape;7267;p1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387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4" name="Google Shape;244;p2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2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6" name="Google Shape;246;p2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2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2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8" name="Google Shape;258;p2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9" name="Google Shape;259;p2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5" name="Google Shape;265;p2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6" name="Google Shape;266;p2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2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2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Members 02">
  <p:cSld name="Team Members 02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0"/>
          <p:cNvSpPr>
            <a:spLocks noGrp="1"/>
          </p:cNvSpPr>
          <p:nvPr>
            <p:ph type="pic" idx="2"/>
          </p:nvPr>
        </p:nvSpPr>
        <p:spPr>
          <a:xfrm>
            <a:off x="8323526" y="2168196"/>
            <a:ext cx="2207583" cy="22075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90"/>
          <p:cNvSpPr>
            <a:spLocks noGrp="1"/>
          </p:cNvSpPr>
          <p:nvPr>
            <p:ph type="pic" idx="3"/>
          </p:nvPr>
        </p:nvSpPr>
        <p:spPr>
          <a:xfrm>
            <a:off x="5008990" y="2168196"/>
            <a:ext cx="2207583" cy="22075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90"/>
          <p:cNvSpPr>
            <a:spLocks noGrp="1"/>
          </p:cNvSpPr>
          <p:nvPr>
            <p:ph type="pic" idx="4"/>
          </p:nvPr>
        </p:nvSpPr>
        <p:spPr>
          <a:xfrm>
            <a:off x="1578571" y="2126581"/>
            <a:ext cx="2207583" cy="22075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599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Image">
  <p:cSld name="Right Imag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7"/>
          <p:cNvSpPr>
            <a:spLocks noGrp="1"/>
          </p:cNvSpPr>
          <p:nvPr>
            <p:ph type="pic" idx="2"/>
          </p:nvPr>
        </p:nvSpPr>
        <p:spPr>
          <a:xfrm>
            <a:off x="7014368" y="-1276351"/>
            <a:ext cx="9063832" cy="91932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Image">
  <p:cSld name="Left Imag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78"/>
          <p:cNvSpPr>
            <a:spLocks noGrp="1"/>
          </p:cNvSpPr>
          <p:nvPr>
            <p:ph type="pic" idx="2"/>
          </p:nvPr>
        </p:nvSpPr>
        <p:spPr>
          <a:xfrm>
            <a:off x="-3440114" y="-1276351"/>
            <a:ext cx="9063832" cy="91932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s_mockup_03">
  <p:cSld name="Devices_mockup_03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1"/>
          <p:cNvSpPr>
            <a:spLocks noGrp="1"/>
          </p:cNvSpPr>
          <p:nvPr>
            <p:ph type="pic" idx="2"/>
          </p:nvPr>
        </p:nvSpPr>
        <p:spPr>
          <a:xfrm>
            <a:off x="2532881" y="2418930"/>
            <a:ext cx="1755775" cy="31072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s_mockup_04">
  <p:cSld name="Devices_mockup_04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2"/>
          <p:cNvSpPr>
            <a:spLocks noGrp="1"/>
          </p:cNvSpPr>
          <p:nvPr>
            <p:ph type="pic" idx="2"/>
          </p:nvPr>
        </p:nvSpPr>
        <p:spPr>
          <a:xfrm>
            <a:off x="3919118" y="2600562"/>
            <a:ext cx="1672284" cy="29677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212"/>
          <p:cNvSpPr>
            <a:spLocks noGrp="1"/>
          </p:cNvSpPr>
          <p:nvPr>
            <p:ph type="pic" idx="3"/>
          </p:nvPr>
        </p:nvSpPr>
        <p:spPr>
          <a:xfrm>
            <a:off x="6600599" y="2600562"/>
            <a:ext cx="1672284" cy="29677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212"/>
          <p:cNvSpPr>
            <a:spLocks noGrp="1"/>
          </p:cNvSpPr>
          <p:nvPr>
            <p:ph type="pic" idx="4"/>
          </p:nvPr>
        </p:nvSpPr>
        <p:spPr>
          <a:xfrm>
            <a:off x="5134187" y="2248886"/>
            <a:ext cx="1923627" cy="34137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9" name="Google Shape;219;p2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2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EA1A7"/>
              </a:buClr>
              <a:buSzPts val="2400"/>
              <a:buNone/>
              <a:defRPr sz="2400">
                <a:solidFill>
                  <a:srgbClr val="9EA1A7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A1A7"/>
              </a:buClr>
              <a:buSzPts val="2000"/>
              <a:buNone/>
              <a:defRPr sz="2000">
                <a:solidFill>
                  <a:srgbClr val="9EA1A7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A1A7"/>
              </a:buClr>
              <a:buSzPts val="1800"/>
              <a:buNone/>
              <a:defRPr sz="1800">
                <a:solidFill>
                  <a:srgbClr val="9EA1A7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A1A7"/>
              </a:buClr>
              <a:buSzPts val="1600"/>
              <a:buNone/>
              <a:defRPr sz="1600">
                <a:solidFill>
                  <a:srgbClr val="9EA1A7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A1A7"/>
              </a:buClr>
              <a:buSzPts val="1600"/>
              <a:buNone/>
              <a:defRPr sz="1600">
                <a:solidFill>
                  <a:srgbClr val="9EA1A7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A1A7"/>
              </a:buClr>
              <a:buSzPts val="1600"/>
              <a:buNone/>
              <a:defRPr sz="1600">
                <a:solidFill>
                  <a:srgbClr val="9EA1A7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A1A7"/>
              </a:buClr>
              <a:buSzPts val="1600"/>
              <a:buNone/>
              <a:defRPr sz="1600">
                <a:solidFill>
                  <a:srgbClr val="9EA1A7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A1A7"/>
              </a:buClr>
              <a:buSzPts val="1600"/>
              <a:buNone/>
              <a:defRPr sz="1600">
                <a:solidFill>
                  <a:srgbClr val="9EA1A7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EA1A7"/>
              </a:buClr>
              <a:buSzPts val="1600"/>
              <a:buNone/>
              <a:defRPr sz="1600">
                <a:solidFill>
                  <a:srgbClr val="9EA1A7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2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2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2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EA1A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87" r:id="rId4"/>
    <p:sldLayoutId id="2147483688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obileapp@lpq.com" TargetMode="Externa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mobileapp@lpq.com" TargetMode="Externa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0" name="Google Shape;310;p2"/>
          <p:cNvGrpSpPr/>
          <p:nvPr/>
        </p:nvGrpSpPr>
        <p:grpSpPr>
          <a:xfrm>
            <a:off x="0" y="-105888"/>
            <a:ext cx="15412824" cy="16074029"/>
            <a:chOff x="0" y="-77012"/>
            <a:chExt cx="15412824" cy="16074029"/>
          </a:xfrm>
        </p:grpSpPr>
        <p:grpSp>
          <p:nvGrpSpPr>
            <p:cNvPr id="311" name="Google Shape;311;p2"/>
            <p:cNvGrpSpPr/>
            <p:nvPr/>
          </p:nvGrpSpPr>
          <p:grpSpPr>
            <a:xfrm>
              <a:off x="0" y="5280997"/>
              <a:ext cx="12148525" cy="10716020"/>
              <a:chOff x="3286" y="1675"/>
              <a:chExt cx="1094" cy="965"/>
            </a:xfrm>
          </p:grpSpPr>
          <p:sp>
            <p:nvSpPr>
              <p:cNvPr id="312" name="Google Shape;312;p2"/>
              <p:cNvSpPr/>
              <p:nvPr/>
            </p:nvSpPr>
            <p:spPr>
              <a:xfrm>
                <a:off x="3384" y="1685"/>
                <a:ext cx="910" cy="83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52" extrusionOk="0">
                    <a:moveTo>
                      <a:pt x="233" y="49"/>
                    </a:moveTo>
                    <a:cubicBezTo>
                      <a:pt x="226" y="49"/>
                      <a:pt x="219" y="50"/>
                      <a:pt x="212" y="51"/>
                    </a:cubicBezTo>
                    <a:cubicBezTo>
                      <a:pt x="191" y="53"/>
                      <a:pt x="170" y="60"/>
                      <a:pt x="151" y="70"/>
                    </a:cubicBezTo>
                    <a:cubicBezTo>
                      <a:pt x="163" y="67"/>
                      <a:pt x="175" y="66"/>
                      <a:pt x="187" y="66"/>
                    </a:cubicBezTo>
                    <a:cubicBezTo>
                      <a:pt x="185" y="66"/>
                      <a:pt x="188" y="66"/>
                      <a:pt x="189" y="66"/>
                    </a:cubicBezTo>
                    <a:cubicBezTo>
                      <a:pt x="192" y="66"/>
                      <a:pt x="195" y="67"/>
                      <a:pt x="198" y="67"/>
                    </a:cubicBezTo>
                    <a:cubicBezTo>
                      <a:pt x="207" y="68"/>
                      <a:pt x="216" y="71"/>
                      <a:pt x="225" y="74"/>
                    </a:cubicBezTo>
                    <a:cubicBezTo>
                      <a:pt x="242" y="81"/>
                      <a:pt x="257" y="91"/>
                      <a:pt x="270" y="102"/>
                    </a:cubicBezTo>
                    <a:cubicBezTo>
                      <a:pt x="291" y="119"/>
                      <a:pt x="309" y="139"/>
                      <a:pt x="319" y="164"/>
                    </a:cubicBezTo>
                    <a:cubicBezTo>
                      <a:pt x="325" y="176"/>
                      <a:pt x="327" y="189"/>
                      <a:pt x="328" y="202"/>
                    </a:cubicBezTo>
                    <a:cubicBezTo>
                      <a:pt x="328" y="201"/>
                      <a:pt x="328" y="201"/>
                      <a:pt x="328" y="201"/>
                    </a:cubicBezTo>
                    <a:cubicBezTo>
                      <a:pt x="328" y="229"/>
                      <a:pt x="318" y="255"/>
                      <a:pt x="303" y="278"/>
                    </a:cubicBezTo>
                    <a:cubicBezTo>
                      <a:pt x="287" y="300"/>
                      <a:pt x="268" y="319"/>
                      <a:pt x="245" y="333"/>
                    </a:cubicBezTo>
                    <a:cubicBezTo>
                      <a:pt x="229" y="342"/>
                      <a:pt x="211" y="348"/>
                      <a:pt x="192" y="350"/>
                    </a:cubicBezTo>
                    <a:cubicBezTo>
                      <a:pt x="194" y="351"/>
                      <a:pt x="197" y="351"/>
                      <a:pt x="199" y="351"/>
                    </a:cubicBezTo>
                    <a:cubicBezTo>
                      <a:pt x="199" y="351"/>
                      <a:pt x="199" y="351"/>
                      <a:pt x="199" y="351"/>
                    </a:cubicBezTo>
                    <a:cubicBezTo>
                      <a:pt x="204" y="352"/>
                      <a:pt x="210" y="352"/>
                      <a:pt x="215" y="352"/>
                    </a:cubicBezTo>
                    <a:cubicBezTo>
                      <a:pt x="227" y="352"/>
                      <a:pt x="240" y="351"/>
                      <a:pt x="253" y="347"/>
                    </a:cubicBezTo>
                    <a:cubicBezTo>
                      <a:pt x="272" y="342"/>
                      <a:pt x="290" y="333"/>
                      <a:pt x="306" y="322"/>
                    </a:cubicBezTo>
                    <a:cubicBezTo>
                      <a:pt x="335" y="302"/>
                      <a:pt x="358" y="273"/>
                      <a:pt x="371" y="241"/>
                    </a:cubicBezTo>
                    <a:cubicBezTo>
                      <a:pt x="378" y="223"/>
                      <a:pt x="383" y="202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3" y="143"/>
                      <a:pt x="362" y="106"/>
                      <a:pt x="332" y="82"/>
                    </a:cubicBezTo>
                    <a:cubicBezTo>
                      <a:pt x="304" y="60"/>
                      <a:pt x="268" y="49"/>
                      <a:pt x="233" y="49"/>
                    </a:cubicBezTo>
                    <a:moveTo>
                      <a:pt x="382" y="180"/>
                    </a:moveTo>
                    <a:cubicBezTo>
                      <a:pt x="382" y="180"/>
                      <a:pt x="382" y="181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4"/>
                      <a:pt x="382" y="184"/>
                    </a:cubicBezTo>
                    <a:cubicBezTo>
                      <a:pt x="382" y="184"/>
                      <a:pt x="382" y="183"/>
                      <a:pt x="382" y="182"/>
                    </a:cubicBezTo>
                    <a:cubicBezTo>
                      <a:pt x="382" y="181"/>
                      <a:pt x="382" y="180"/>
                      <a:pt x="382" y="180"/>
                    </a:cubicBezTo>
                    <a:moveTo>
                      <a:pt x="207" y="0"/>
                    </a:moveTo>
                    <a:cubicBezTo>
                      <a:pt x="204" y="0"/>
                      <a:pt x="202" y="0"/>
                      <a:pt x="200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0"/>
                      <a:pt x="199" y="0"/>
                      <a:pt x="199" y="0"/>
                    </a:cubicBezTo>
                    <a:cubicBezTo>
                      <a:pt x="136" y="6"/>
                      <a:pt x="75" y="36"/>
                      <a:pt x="30" y="80"/>
                    </a:cubicBezTo>
                    <a:cubicBezTo>
                      <a:pt x="19" y="91"/>
                      <a:pt x="9" y="102"/>
                      <a:pt x="0" y="115"/>
                    </a:cubicBezTo>
                    <a:cubicBezTo>
                      <a:pt x="17" y="94"/>
                      <a:pt x="37" y="76"/>
                      <a:pt x="59" y="60"/>
                    </a:cubicBezTo>
                    <a:cubicBezTo>
                      <a:pt x="85" y="41"/>
                      <a:pt x="113" y="24"/>
                      <a:pt x="143" y="14"/>
                    </a:cubicBezTo>
                    <a:cubicBezTo>
                      <a:pt x="164" y="6"/>
                      <a:pt x="185" y="1"/>
                      <a:pt x="207" y="0"/>
                    </a:cubicBezTo>
                  </a:path>
                </a:pathLst>
              </a:custGeom>
              <a:solidFill>
                <a:schemeClr val="lt1">
                  <a:alpha val="274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4147" y="24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>
                  <a:alpha val="274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4147" y="24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1">
                  <a:alpha val="274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286" y="1675"/>
                <a:ext cx="1094" cy="96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05" extrusionOk="0">
                    <a:moveTo>
                      <a:pt x="456" y="144"/>
                    </a:moveTo>
                    <a:cubicBezTo>
                      <a:pt x="447" y="102"/>
                      <a:pt x="423" y="64"/>
                      <a:pt x="389" y="39"/>
                    </a:cubicBezTo>
                    <a:cubicBezTo>
                      <a:pt x="350" y="11"/>
                      <a:pt x="299" y="0"/>
                      <a:pt x="253" y="3"/>
                    </a:cubicBezTo>
                    <a:cubicBezTo>
                      <a:pt x="226" y="5"/>
                      <a:pt x="200" y="11"/>
                      <a:pt x="175" y="21"/>
                    </a:cubicBezTo>
                    <a:cubicBezTo>
                      <a:pt x="151" y="31"/>
                      <a:pt x="129" y="44"/>
                      <a:pt x="107" y="59"/>
                    </a:cubicBezTo>
                    <a:cubicBezTo>
                      <a:pt x="77" y="80"/>
                      <a:pt x="48" y="106"/>
                      <a:pt x="28" y="137"/>
                    </a:cubicBezTo>
                    <a:cubicBezTo>
                      <a:pt x="7" y="171"/>
                      <a:pt x="0" y="210"/>
                      <a:pt x="12" y="248"/>
                    </a:cubicBezTo>
                    <a:cubicBezTo>
                      <a:pt x="23" y="284"/>
                      <a:pt x="48" y="316"/>
                      <a:pt x="76" y="340"/>
                    </a:cubicBezTo>
                    <a:cubicBezTo>
                      <a:pt x="108" y="367"/>
                      <a:pt x="145" y="389"/>
                      <a:pt x="186" y="398"/>
                    </a:cubicBezTo>
                    <a:cubicBezTo>
                      <a:pt x="205" y="403"/>
                      <a:pt x="224" y="405"/>
                      <a:pt x="243" y="404"/>
                    </a:cubicBezTo>
                    <a:cubicBezTo>
                      <a:pt x="264" y="402"/>
                      <a:pt x="286" y="398"/>
                      <a:pt x="306" y="390"/>
                    </a:cubicBezTo>
                    <a:cubicBezTo>
                      <a:pt x="350" y="374"/>
                      <a:pt x="388" y="344"/>
                      <a:pt x="416" y="307"/>
                    </a:cubicBezTo>
                    <a:cubicBezTo>
                      <a:pt x="444" y="270"/>
                      <a:pt x="460" y="225"/>
                      <a:pt x="460" y="179"/>
                    </a:cubicBezTo>
                    <a:cubicBezTo>
                      <a:pt x="460" y="167"/>
                      <a:pt x="459" y="155"/>
                      <a:pt x="456" y="144"/>
                    </a:cubicBezTo>
                    <a:cubicBezTo>
                      <a:pt x="453" y="127"/>
                      <a:pt x="460" y="160"/>
                      <a:pt x="456" y="144"/>
                    </a:cubicBezTo>
                    <a:close/>
                    <a:moveTo>
                      <a:pt x="423" y="195"/>
                    </a:moveTo>
                    <a:cubicBezTo>
                      <a:pt x="422" y="232"/>
                      <a:pt x="404" y="270"/>
                      <a:pt x="380" y="297"/>
                    </a:cubicBezTo>
                    <a:cubicBezTo>
                      <a:pt x="358" y="322"/>
                      <a:pt x="330" y="340"/>
                      <a:pt x="299" y="350"/>
                    </a:cubicBezTo>
                    <a:cubicBezTo>
                      <a:pt x="280" y="356"/>
                      <a:pt x="260" y="357"/>
                      <a:pt x="240" y="355"/>
                    </a:cubicBezTo>
                    <a:cubicBezTo>
                      <a:pt x="240" y="355"/>
                      <a:pt x="240" y="355"/>
                      <a:pt x="240" y="355"/>
                    </a:cubicBezTo>
                    <a:cubicBezTo>
                      <a:pt x="193" y="349"/>
                      <a:pt x="156" y="317"/>
                      <a:pt x="127" y="281"/>
                    </a:cubicBezTo>
                    <a:cubicBezTo>
                      <a:pt x="111" y="262"/>
                      <a:pt x="98" y="238"/>
                      <a:pt x="95" y="212"/>
                    </a:cubicBezTo>
                    <a:cubicBezTo>
                      <a:pt x="94" y="197"/>
                      <a:pt x="97" y="181"/>
                      <a:pt x="103" y="167"/>
                    </a:cubicBezTo>
                    <a:cubicBezTo>
                      <a:pt x="112" y="146"/>
                      <a:pt x="127" y="128"/>
                      <a:pt x="143" y="112"/>
                    </a:cubicBezTo>
                    <a:cubicBezTo>
                      <a:pt x="156" y="99"/>
                      <a:pt x="170" y="87"/>
                      <a:pt x="186" y="78"/>
                    </a:cubicBezTo>
                    <a:cubicBezTo>
                      <a:pt x="232" y="51"/>
                      <a:pt x="289" y="46"/>
                      <a:pt x="339" y="66"/>
                    </a:cubicBezTo>
                    <a:cubicBezTo>
                      <a:pt x="385" y="85"/>
                      <a:pt x="421" y="129"/>
                      <a:pt x="423" y="180"/>
                    </a:cubicBezTo>
                    <a:cubicBezTo>
                      <a:pt x="423" y="185"/>
                      <a:pt x="423" y="190"/>
                      <a:pt x="423" y="195"/>
                    </a:cubicBezTo>
                    <a:cubicBezTo>
                      <a:pt x="423" y="197"/>
                      <a:pt x="423" y="194"/>
                      <a:pt x="423" y="195"/>
                    </a:cubicBezTo>
                    <a:close/>
                  </a:path>
                </a:pathLst>
              </a:custGeom>
              <a:solidFill>
                <a:schemeClr val="lt1">
                  <a:alpha val="274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6" name="Google Shape;316;p2"/>
            <p:cNvSpPr/>
            <p:nvPr/>
          </p:nvSpPr>
          <p:spPr>
            <a:xfrm>
              <a:off x="1646032" y="2688184"/>
              <a:ext cx="12148524" cy="10716021"/>
            </a:xfrm>
            <a:custGeom>
              <a:avLst/>
              <a:gdLst/>
              <a:ahLst/>
              <a:cxnLst/>
              <a:rect l="l" t="t" r="r" b="b"/>
              <a:pathLst>
                <a:path w="460" h="405" extrusionOk="0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3264300" y="-77012"/>
              <a:ext cx="12148524" cy="10716021"/>
            </a:xfrm>
            <a:custGeom>
              <a:avLst/>
              <a:gdLst/>
              <a:ahLst/>
              <a:cxnLst/>
              <a:rect l="l" t="t" r="r" b="b"/>
              <a:pathLst>
                <a:path w="460" h="405" extrusionOk="0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lt1">
                <a:alpha val="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3" name="Google Shape;323;p2"/>
          <p:cNvSpPr txBox="1"/>
          <p:nvPr/>
        </p:nvSpPr>
        <p:spPr>
          <a:xfrm>
            <a:off x="3292739" y="2367814"/>
            <a:ext cx="5563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EC1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LPQ App General Manager Overview</a:t>
            </a:r>
            <a:endParaRPr sz="4800" b="1" dirty="0">
              <a:solidFill>
                <a:srgbClr val="FEC11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" name="Picture 17" descr="LPQ_Final_Logo_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51328" y="0"/>
            <a:ext cx="1097197" cy="1393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9" name="Google Shape;7269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774" y="1809297"/>
            <a:ext cx="4088223" cy="5333079"/>
          </a:xfrm>
          <a:prstGeom prst="rect">
            <a:avLst/>
          </a:prstGeom>
          <a:noFill/>
          <a:ln>
            <a:noFill/>
          </a:ln>
          <a:effectLst>
            <a:outerShdw blurRad="660400" dist="254000" dir="2700000" algn="tl" rotWithShape="0">
              <a:srgbClr val="000000">
                <a:alpha val="14901"/>
              </a:srgbClr>
            </a:outerShdw>
          </a:effectLst>
        </p:spPr>
      </p:pic>
      <p:sp>
        <p:nvSpPr>
          <p:cNvPr id="7275" name="Google Shape;7275;p152"/>
          <p:cNvSpPr txBox="1"/>
          <p:nvPr/>
        </p:nvSpPr>
        <p:spPr>
          <a:xfrm>
            <a:off x="1525758" y="298795"/>
            <a:ext cx="75538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b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Guest</a:t>
            </a:r>
            <a:r>
              <a:rPr lang="en-US" sz="3200" b="1" dirty="0">
                <a:solidFill>
                  <a:schemeClr val="accent4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b="1" dirty="0">
                <a:solidFill>
                  <a:schemeClr val="dk2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Profile</a:t>
            </a:r>
            <a:endParaRPr sz="3200" b="1" dirty="0">
              <a:solidFill>
                <a:schemeClr val="accent4"/>
              </a:solidFill>
              <a:latin typeface="Raleway" panose="020B0503030101060003" pitchFamily="34" charset="0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3" b="8023"/>
          <a:stretch>
            <a:fillRect/>
          </a:stretch>
        </p:blipFill>
        <p:spPr>
          <a:xfrm>
            <a:off x="2561456" y="2447505"/>
            <a:ext cx="1755775" cy="3107216"/>
          </a:xfrm>
        </p:spPr>
      </p:pic>
      <p:sp>
        <p:nvSpPr>
          <p:cNvPr id="4" name="Rectangle 3"/>
          <p:cNvSpPr/>
          <p:nvPr/>
        </p:nvSpPr>
        <p:spPr>
          <a:xfrm>
            <a:off x="5814038" y="1637334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Raleway" panose="020B0503030101060003" pitchFamily="34" charset="0"/>
              </a:rPr>
              <a:t>Guest profiles can be accessed on the Website or the App which allows them to view and manage: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anose="020B0503030101060003" pitchFamily="34" charset="0"/>
              </a:rPr>
              <a:t>Account Info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anose="020B0503030101060003" pitchFamily="34" charset="0"/>
              </a:rPr>
              <a:t>Rewards Info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anose="020B0503030101060003" pitchFamily="34" charset="0"/>
              </a:rPr>
              <a:t>Order History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anose="020B0503030101060003" pitchFamily="34" charset="0"/>
              </a:rPr>
              <a:t>Payment Methods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anose="020B0503030101060003" pitchFamily="34" charset="0"/>
              </a:rPr>
              <a:t>Favorite Restaurant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anose="020B0503030101060003" pitchFamily="34" charset="0"/>
              </a:rPr>
              <a:t>Settings</a:t>
            </a:r>
          </a:p>
        </p:txBody>
      </p:sp>
      <p:pic>
        <p:nvPicPr>
          <p:cNvPr id="11" name="Picture 10" descr="LPQ_Final_Logo_2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006437" y="0"/>
            <a:ext cx="1097197" cy="139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8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6" name="Google Shape;816;p23"/>
          <p:cNvGrpSpPr/>
          <p:nvPr/>
        </p:nvGrpSpPr>
        <p:grpSpPr>
          <a:xfrm>
            <a:off x="1604231" y="1500349"/>
            <a:ext cx="2339972" cy="2280038"/>
            <a:chOff x="2665413" y="-1588"/>
            <a:chExt cx="6858000" cy="6859588"/>
          </a:xfrm>
          <a:solidFill>
            <a:srgbClr val="FEC117"/>
          </a:solidFill>
        </p:grpSpPr>
        <p:sp>
          <p:nvSpPr>
            <p:cNvPr id="817" name="Google Shape;817;p23"/>
            <p:cNvSpPr/>
            <p:nvPr/>
          </p:nvSpPr>
          <p:spPr>
            <a:xfrm>
              <a:off x="5751513" y="-1588"/>
              <a:ext cx="3771900" cy="6859588"/>
            </a:xfrm>
            <a:custGeom>
              <a:avLst/>
              <a:gdLst/>
              <a:ahLst/>
              <a:cxnLst/>
              <a:rect l="l" t="t" r="r" b="b"/>
              <a:pathLst>
                <a:path w="2384" h="4336" extrusionOk="0">
                  <a:moveTo>
                    <a:pt x="213" y="4336"/>
                  </a:moveTo>
                  <a:cubicBezTo>
                    <a:pt x="213" y="4336"/>
                    <a:pt x="213" y="4336"/>
                    <a:pt x="214" y="4336"/>
                  </a:cubicBezTo>
                  <a:cubicBezTo>
                    <a:pt x="213" y="4336"/>
                    <a:pt x="213" y="4336"/>
                    <a:pt x="213" y="4336"/>
                  </a:cubicBezTo>
                  <a:moveTo>
                    <a:pt x="211" y="4336"/>
                  </a:moveTo>
                  <a:cubicBezTo>
                    <a:pt x="211" y="4336"/>
                    <a:pt x="211" y="4336"/>
                    <a:pt x="211" y="4336"/>
                  </a:cubicBezTo>
                  <a:cubicBezTo>
                    <a:pt x="211" y="4336"/>
                    <a:pt x="211" y="4336"/>
                    <a:pt x="211" y="4336"/>
                  </a:cubicBezTo>
                  <a:moveTo>
                    <a:pt x="2384" y="2168"/>
                  </a:moveTo>
                  <a:cubicBezTo>
                    <a:pt x="2384" y="3365"/>
                    <a:pt x="1414" y="4336"/>
                    <a:pt x="216" y="4336"/>
                  </a:cubicBezTo>
                  <a:cubicBezTo>
                    <a:pt x="216" y="4336"/>
                    <a:pt x="215" y="4336"/>
                    <a:pt x="215" y="4336"/>
                  </a:cubicBezTo>
                  <a:cubicBezTo>
                    <a:pt x="215" y="4336"/>
                    <a:pt x="216" y="4336"/>
                    <a:pt x="216" y="4336"/>
                  </a:cubicBezTo>
                  <a:cubicBezTo>
                    <a:pt x="1414" y="4336"/>
                    <a:pt x="2384" y="3365"/>
                    <a:pt x="2384" y="2168"/>
                  </a:cubicBezTo>
                  <a:cubicBezTo>
                    <a:pt x="2384" y="2168"/>
                    <a:pt x="2384" y="2168"/>
                    <a:pt x="2384" y="2168"/>
                  </a:cubicBezTo>
                  <a:moveTo>
                    <a:pt x="2384" y="2166"/>
                  </a:moveTo>
                  <a:cubicBezTo>
                    <a:pt x="2384" y="2166"/>
                    <a:pt x="2384" y="2166"/>
                    <a:pt x="2384" y="2166"/>
                  </a:cubicBezTo>
                  <a:cubicBezTo>
                    <a:pt x="2384" y="2166"/>
                    <a:pt x="2384" y="2166"/>
                    <a:pt x="2384" y="2166"/>
                  </a:cubicBezTo>
                  <a:moveTo>
                    <a:pt x="2384" y="2164"/>
                  </a:moveTo>
                  <a:cubicBezTo>
                    <a:pt x="2384" y="2164"/>
                    <a:pt x="2384" y="2165"/>
                    <a:pt x="2384" y="2165"/>
                  </a:cubicBezTo>
                  <a:cubicBezTo>
                    <a:pt x="2384" y="2165"/>
                    <a:pt x="2384" y="2164"/>
                    <a:pt x="2384" y="2164"/>
                  </a:cubicBezTo>
                  <a:moveTo>
                    <a:pt x="2384" y="2163"/>
                  </a:moveTo>
                  <a:cubicBezTo>
                    <a:pt x="2384" y="2163"/>
                    <a:pt x="2384" y="2163"/>
                    <a:pt x="2384" y="2163"/>
                  </a:cubicBezTo>
                  <a:cubicBezTo>
                    <a:pt x="2384" y="2163"/>
                    <a:pt x="2384" y="2163"/>
                    <a:pt x="2384" y="2163"/>
                  </a:cubicBezTo>
                  <a:moveTo>
                    <a:pt x="2384" y="2161"/>
                  </a:moveTo>
                  <a:cubicBezTo>
                    <a:pt x="2384" y="2161"/>
                    <a:pt x="2384" y="2161"/>
                    <a:pt x="2384" y="2161"/>
                  </a:cubicBezTo>
                  <a:cubicBezTo>
                    <a:pt x="2384" y="2161"/>
                    <a:pt x="2384" y="2161"/>
                    <a:pt x="2384" y="2161"/>
                  </a:cubicBezTo>
                  <a:moveTo>
                    <a:pt x="216" y="0"/>
                  </a:moveTo>
                  <a:cubicBezTo>
                    <a:pt x="143" y="0"/>
                    <a:pt x="71" y="4"/>
                    <a:pt x="0" y="11"/>
                  </a:cubicBezTo>
                  <a:cubicBezTo>
                    <a:pt x="1096" y="120"/>
                    <a:pt x="1951" y="1044"/>
                    <a:pt x="1951" y="2168"/>
                  </a:cubicBezTo>
                  <a:cubicBezTo>
                    <a:pt x="1951" y="2627"/>
                    <a:pt x="1808" y="3053"/>
                    <a:pt x="1565" y="3404"/>
                  </a:cubicBezTo>
                  <a:cubicBezTo>
                    <a:pt x="2007" y="3052"/>
                    <a:pt x="2309" y="2530"/>
                    <a:pt x="2372" y="1937"/>
                  </a:cubicBezTo>
                  <a:cubicBezTo>
                    <a:pt x="2380" y="2010"/>
                    <a:pt x="2384" y="2085"/>
                    <a:pt x="2384" y="2160"/>
                  </a:cubicBezTo>
                  <a:cubicBezTo>
                    <a:pt x="2380" y="966"/>
                    <a:pt x="1411" y="0"/>
                    <a:pt x="216" y="0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23"/>
            <p:cNvSpPr/>
            <p:nvPr/>
          </p:nvSpPr>
          <p:spPr>
            <a:xfrm>
              <a:off x="2665413" y="3062287"/>
              <a:ext cx="6858000" cy="3795713"/>
            </a:xfrm>
            <a:custGeom>
              <a:avLst/>
              <a:gdLst/>
              <a:ahLst/>
              <a:cxnLst/>
              <a:rect l="l" t="t" r="r" b="b"/>
              <a:pathLst>
                <a:path w="4335" h="2399" extrusionOk="0">
                  <a:moveTo>
                    <a:pt x="2165" y="2399"/>
                  </a:moveTo>
                  <a:cubicBezTo>
                    <a:pt x="2165" y="2399"/>
                    <a:pt x="2165" y="2399"/>
                    <a:pt x="2166" y="2399"/>
                  </a:cubicBezTo>
                  <a:cubicBezTo>
                    <a:pt x="2165" y="2399"/>
                    <a:pt x="2165" y="2399"/>
                    <a:pt x="2165" y="2399"/>
                  </a:cubicBezTo>
                  <a:moveTo>
                    <a:pt x="2162" y="2399"/>
                  </a:moveTo>
                  <a:cubicBezTo>
                    <a:pt x="2163" y="2399"/>
                    <a:pt x="2163" y="2399"/>
                    <a:pt x="2164" y="2399"/>
                  </a:cubicBezTo>
                  <a:cubicBezTo>
                    <a:pt x="2163" y="2399"/>
                    <a:pt x="2163" y="2399"/>
                    <a:pt x="2162" y="2399"/>
                  </a:cubicBezTo>
                  <a:moveTo>
                    <a:pt x="4335" y="229"/>
                  </a:moveTo>
                  <a:cubicBezTo>
                    <a:pt x="4335" y="230"/>
                    <a:pt x="4335" y="230"/>
                    <a:pt x="4335" y="231"/>
                  </a:cubicBezTo>
                  <a:cubicBezTo>
                    <a:pt x="4335" y="231"/>
                    <a:pt x="4335" y="231"/>
                    <a:pt x="4335" y="231"/>
                  </a:cubicBezTo>
                  <a:cubicBezTo>
                    <a:pt x="4335" y="230"/>
                    <a:pt x="4335" y="230"/>
                    <a:pt x="4335" y="229"/>
                  </a:cubicBezTo>
                  <a:moveTo>
                    <a:pt x="4335" y="228"/>
                  </a:moveTo>
                  <a:cubicBezTo>
                    <a:pt x="4335" y="228"/>
                    <a:pt x="4335" y="229"/>
                    <a:pt x="4335" y="229"/>
                  </a:cubicBezTo>
                  <a:cubicBezTo>
                    <a:pt x="4335" y="229"/>
                    <a:pt x="4335" y="228"/>
                    <a:pt x="4335" y="228"/>
                  </a:cubicBezTo>
                  <a:moveTo>
                    <a:pt x="4335" y="226"/>
                  </a:moveTo>
                  <a:cubicBezTo>
                    <a:pt x="4335" y="227"/>
                    <a:pt x="4335" y="227"/>
                    <a:pt x="4335" y="227"/>
                  </a:cubicBezTo>
                  <a:cubicBezTo>
                    <a:pt x="4335" y="227"/>
                    <a:pt x="4335" y="226"/>
                    <a:pt x="4335" y="226"/>
                  </a:cubicBezTo>
                  <a:moveTo>
                    <a:pt x="4335" y="224"/>
                  </a:moveTo>
                  <a:cubicBezTo>
                    <a:pt x="4335" y="225"/>
                    <a:pt x="4335" y="225"/>
                    <a:pt x="4335" y="226"/>
                  </a:cubicBezTo>
                  <a:cubicBezTo>
                    <a:pt x="4335" y="225"/>
                    <a:pt x="4335" y="225"/>
                    <a:pt x="4335" y="224"/>
                  </a:cubicBezTo>
                  <a:moveTo>
                    <a:pt x="4335" y="223"/>
                  </a:moveTo>
                  <a:cubicBezTo>
                    <a:pt x="4335" y="223"/>
                    <a:pt x="4335" y="223"/>
                    <a:pt x="4335" y="224"/>
                  </a:cubicBezTo>
                  <a:cubicBezTo>
                    <a:pt x="4335" y="223"/>
                    <a:pt x="4335" y="223"/>
                    <a:pt x="4335" y="223"/>
                  </a:cubicBezTo>
                  <a:moveTo>
                    <a:pt x="12" y="0"/>
                  </a:moveTo>
                  <a:cubicBezTo>
                    <a:pt x="4" y="76"/>
                    <a:pt x="0" y="153"/>
                    <a:pt x="0" y="231"/>
                  </a:cubicBezTo>
                  <a:cubicBezTo>
                    <a:pt x="0" y="1426"/>
                    <a:pt x="967" y="2396"/>
                    <a:pt x="2162" y="2399"/>
                  </a:cubicBezTo>
                  <a:cubicBezTo>
                    <a:pt x="2091" y="2399"/>
                    <a:pt x="2020" y="2395"/>
                    <a:pt x="1951" y="2388"/>
                  </a:cubicBezTo>
                  <a:cubicBezTo>
                    <a:pt x="2599" y="2324"/>
                    <a:pt x="3163" y="1974"/>
                    <a:pt x="3516" y="1467"/>
                  </a:cubicBezTo>
                  <a:cubicBezTo>
                    <a:pt x="3146" y="1761"/>
                    <a:pt x="2677" y="1937"/>
                    <a:pt x="2167" y="1937"/>
                  </a:cubicBezTo>
                  <a:cubicBezTo>
                    <a:pt x="1048" y="1937"/>
                    <a:pt x="127" y="1089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23"/>
            <p:cNvSpPr/>
            <p:nvPr/>
          </p:nvSpPr>
          <p:spPr>
            <a:xfrm>
              <a:off x="5751513" y="3062287"/>
              <a:ext cx="3771900" cy="3795713"/>
            </a:xfrm>
            <a:custGeom>
              <a:avLst/>
              <a:gdLst/>
              <a:ahLst/>
              <a:cxnLst/>
              <a:rect l="l" t="t" r="r" b="b"/>
              <a:pathLst>
                <a:path w="3771900" h="3795713" extrusionOk="0">
                  <a:moveTo>
                    <a:pt x="3752914" y="0"/>
                  </a:moveTo>
                  <a:cubicBezTo>
                    <a:pt x="3765571" y="115501"/>
                    <a:pt x="3771900" y="234167"/>
                    <a:pt x="3771900" y="352832"/>
                  </a:cubicBezTo>
                  <a:cubicBezTo>
                    <a:pt x="3771900" y="352832"/>
                    <a:pt x="3771900" y="352832"/>
                    <a:pt x="3771900" y="354414"/>
                  </a:cubicBezTo>
                  <a:cubicBezTo>
                    <a:pt x="3771900" y="355997"/>
                    <a:pt x="3771900" y="355997"/>
                    <a:pt x="3771900" y="357579"/>
                  </a:cubicBezTo>
                  <a:cubicBezTo>
                    <a:pt x="3771900" y="359161"/>
                    <a:pt x="3771900" y="359161"/>
                    <a:pt x="3771900" y="359161"/>
                  </a:cubicBezTo>
                  <a:cubicBezTo>
                    <a:pt x="3771900" y="359161"/>
                    <a:pt x="3771900" y="360743"/>
                    <a:pt x="3771900" y="360743"/>
                  </a:cubicBezTo>
                  <a:cubicBezTo>
                    <a:pt x="3771900" y="360743"/>
                    <a:pt x="3771900" y="362325"/>
                    <a:pt x="3771900" y="362325"/>
                  </a:cubicBezTo>
                  <a:cubicBezTo>
                    <a:pt x="3771900" y="363908"/>
                    <a:pt x="3771900" y="363908"/>
                    <a:pt x="3771900" y="365490"/>
                  </a:cubicBezTo>
                  <a:cubicBezTo>
                    <a:pt x="3771900" y="2259391"/>
                    <a:pt x="2237192" y="3795713"/>
                    <a:pt x="341750" y="3795713"/>
                  </a:cubicBezTo>
                  <a:cubicBezTo>
                    <a:pt x="341750" y="3795713"/>
                    <a:pt x="340167" y="3795713"/>
                    <a:pt x="340167" y="3795713"/>
                  </a:cubicBezTo>
                  <a:cubicBezTo>
                    <a:pt x="338585" y="3795713"/>
                    <a:pt x="338585" y="3795713"/>
                    <a:pt x="338585" y="3795713"/>
                  </a:cubicBezTo>
                  <a:cubicBezTo>
                    <a:pt x="337003" y="3795713"/>
                    <a:pt x="337003" y="3795713"/>
                    <a:pt x="337003" y="3795713"/>
                  </a:cubicBezTo>
                  <a:cubicBezTo>
                    <a:pt x="335421" y="3795713"/>
                    <a:pt x="335421" y="3795713"/>
                    <a:pt x="333839" y="3795713"/>
                  </a:cubicBezTo>
                  <a:cubicBezTo>
                    <a:pt x="221504" y="3795713"/>
                    <a:pt x="109170" y="3789384"/>
                    <a:pt x="0" y="3778309"/>
                  </a:cubicBezTo>
                  <a:cubicBezTo>
                    <a:pt x="1025248" y="3677048"/>
                    <a:pt x="1917594" y="3123275"/>
                    <a:pt x="2476101" y="2321097"/>
                  </a:cubicBezTo>
                  <a:cubicBezTo>
                    <a:pt x="3175421" y="1764160"/>
                    <a:pt x="3653237" y="938249"/>
                    <a:pt x="37529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5" name="Google Shape;835;p23"/>
          <p:cNvSpPr txBox="1"/>
          <p:nvPr/>
        </p:nvSpPr>
        <p:spPr>
          <a:xfrm>
            <a:off x="1922269" y="2344990"/>
            <a:ext cx="17038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Source Sans Pro"/>
                <a:ea typeface="Source Sans Pro"/>
                <a:cs typeface="Source Sans Pro"/>
                <a:sym typeface="Source Sans Pro"/>
              </a:rPr>
              <a:t>Frequency</a:t>
            </a:r>
            <a:endParaRPr sz="2400" dirty="0"/>
          </a:p>
        </p:txBody>
      </p:sp>
      <p:sp>
        <p:nvSpPr>
          <p:cNvPr id="842" name="Google Shape;842;p23"/>
          <p:cNvSpPr txBox="1"/>
          <p:nvPr/>
        </p:nvSpPr>
        <p:spPr>
          <a:xfrm>
            <a:off x="1525758" y="298795"/>
            <a:ext cx="75538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Business </a:t>
            </a:r>
            <a:r>
              <a:rPr lang="en-US" sz="3200" b="1" dirty="0">
                <a:solidFill>
                  <a:srgbClr val="FEC1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Impact</a:t>
            </a:r>
            <a:r>
              <a:rPr lang="en-US" sz="3200" b="1" dirty="0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3200" b="1" dirty="0">
              <a:solidFill>
                <a:schemeClr val="accent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43" name="Google Shape;843;p23"/>
          <p:cNvSpPr/>
          <p:nvPr/>
        </p:nvSpPr>
        <p:spPr>
          <a:xfrm>
            <a:off x="1514040" y="829709"/>
            <a:ext cx="63509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How will our </a:t>
            </a:r>
            <a:r>
              <a:rPr lang="en-US" sz="1600" dirty="0">
                <a:solidFill>
                  <a:srgbClr val="FEC117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new app </a:t>
            </a:r>
            <a:r>
              <a:rPr lang="en-US" sz="1600" dirty="0">
                <a:solidFill>
                  <a:schemeClr val="bg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help you achieve success? </a:t>
            </a:r>
            <a:endParaRPr sz="1800" dirty="0">
              <a:solidFill>
                <a:schemeClr val="bg2"/>
              </a:solidFill>
              <a:latin typeface="Raleway" panose="020B0503030101060003" pitchFamily="34" charset="0"/>
            </a:endParaRPr>
          </a:p>
        </p:txBody>
      </p:sp>
      <p:pic>
        <p:nvPicPr>
          <p:cNvPr id="27" name="Picture 26" descr="LPQ_Final_Logo_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06437" y="0"/>
            <a:ext cx="1097197" cy="1393817"/>
          </a:xfrm>
          <a:prstGeom prst="rect">
            <a:avLst/>
          </a:prstGeom>
        </p:spPr>
      </p:pic>
      <p:grpSp>
        <p:nvGrpSpPr>
          <p:cNvPr id="28" name="Google Shape;816;p23"/>
          <p:cNvGrpSpPr/>
          <p:nvPr/>
        </p:nvGrpSpPr>
        <p:grpSpPr>
          <a:xfrm>
            <a:off x="8277861" y="1500349"/>
            <a:ext cx="2339972" cy="2280038"/>
            <a:chOff x="2665413" y="-1588"/>
            <a:chExt cx="6858000" cy="6859588"/>
          </a:xfrm>
          <a:solidFill>
            <a:srgbClr val="FEC117"/>
          </a:solidFill>
        </p:grpSpPr>
        <p:sp>
          <p:nvSpPr>
            <p:cNvPr id="29" name="Google Shape;817;p23"/>
            <p:cNvSpPr/>
            <p:nvPr/>
          </p:nvSpPr>
          <p:spPr>
            <a:xfrm>
              <a:off x="5751513" y="-1588"/>
              <a:ext cx="3771900" cy="6859588"/>
            </a:xfrm>
            <a:custGeom>
              <a:avLst/>
              <a:gdLst/>
              <a:ahLst/>
              <a:cxnLst/>
              <a:rect l="l" t="t" r="r" b="b"/>
              <a:pathLst>
                <a:path w="2384" h="4336" extrusionOk="0">
                  <a:moveTo>
                    <a:pt x="213" y="4336"/>
                  </a:moveTo>
                  <a:cubicBezTo>
                    <a:pt x="213" y="4336"/>
                    <a:pt x="213" y="4336"/>
                    <a:pt x="214" y="4336"/>
                  </a:cubicBezTo>
                  <a:cubicBezTo>
                    <a:pt x="213" y="4336"/>
                    <a:pt x="213" y="4336"/>
                    <a:pt x="213" y="4336"/>
                  </a:cubicBezTo>
                  <a:moveTo>
                    <a:pt x="211" y="4336"/>
                  </a:moveTo>
                  <a:cubicBezTo>
                    <a:pt x="211" y="4336"/>
                    <a:pt x="211" y="4336"/>
                    <a:pt x="211" y="4336"/>
                  </a:cubicBezTo>
                  <a:cubicBezTo>
                    <a:pt x="211" y="4336"/>
                    <a:pt x="211" y="4336"/>
                    <a:pt x="211" y="4336"/>
                  </a:cubicBezTo>
                  <a:moveTo>
                    <a:pt x="2384" y="2168"/>
                  </a:moveTo>
                  <a:cubicBezTo>
                    <a:pt x="2384" y="3365"/>
                    <a:pt x="1414" y="4336"/>
                    <a:pt x="216" y="4336"/>
                  </a:cubicBezTo>
                  <a:cubicBezTo>
                    <a:pt x="216" y="4336"/>
                    <a:pt x="215" y="4336"/>
                    <a:pt x="215" y="4336"/>
                  </a:cubicBezTo>
                  <a:cubicBezTo>
                    <a:pt x="215" y="4336"/>
                    <a:pt x="216" y="4336"/>
                    <a:pt x="216" y="4336"/>
                  </a:cubicBezTo>
                  <a:cubicBezTo>
                    <a:pt x="1414" y="4336"/>
                    <a:pt x="2384" y="3365"/>
                    <a:pt x="2384" y="2168"/>
                  </a:cubicBezTo>
                  <a:cubicBezTo>
                    <a:pt x="2384" y="2168"/>
                    <a:pt x="2384" y="2168"/>
                    <a:pt x="2384" y="2168"/>
                  </a:cubicBezTo>
                  <a:moveTo>
                    <a:pt x="2384" y="2166"/>
                  </a:moveTo>
                  <a:cubicBezTo>
                    <a:pt x="2384" y="2166"/>
                    <a:pt x="2384" y="2166"/>
                    <a:pt x="2384" y="2166"/>
                  </a:cubicBezTo>
                  <a:cubicBezTo>
                    <a:pt x="2384" y="2166"/>
                    <a:pt x="2384" y="2166"/>
                    <a:pt x="2384" y="2166"/>
                  </a:cubicBezTo>
                  <a:moveTo>
                    <a:pt x="2384" y="2164"/>
                  </a:moveTo>
                  <a:cubicBezTo>
                    <a:pt x="2384" y="2164"/>
                    <a:pt x="2384" y="2165"/>
                    <a:pt x="2384" y="2165"/>
                  </a:cubicBezTo>
                  <a:cubicBezTo>
                    <a:pt x="2384" y="2165"/>
                    <a:pt x="2384" y="2164"/>
                    <a:pt x="2384" y="2164"/>
                  </a:cubicBezTo>
                  <a:moveTo>
                    <a:pt x="2384" y="2163"/>
                  </a:moveTo>
                  <a:cubicBezTo>
                    <a:pt x="2384" y="2163"/>
                    <a:pt x="2384" y="2163"/>
                    <a:pt x="2384" y="2163"/>
                  </a:cubicBezTo>
                  <a:cubicBezTo>
                    <a:pt x="2384" y="2163"/>
                    <a:pt x="2384" y="2163"/>
                    <a:pt x="2384" y="2163"/>
                  </a:cubicBezTo>
                  <a:moveTo>
                    <a:pt x="2384" y="2161"/>
                  </a:moveTo>
                  <a:cubicBezTo>
                    <a:pt x="2384" y="2161"/>
                    <a:pt x="2384" y="2161"/>
                    <a:pt x="2384" y="2161"/>
                  </a:cubicBezTo>
                  <a:cubicBezTo>
                    <a:pt x="2384" y="2161"/>
                    <a:pt x="2384" y="2161"/>
                    <a:pt x="2384" y="2161"/>
                  </a:cubicBezTo>
                  <a:moveTo>
                    <a:pt x="216" y="0"/>
                  </a:moveTo>
                  <a:cubicBezTo>
                    <a:pt x="143" y="0"/>
                    <a:pt x="71" y="4"/>
                    <a:pt x="0" y="11"/>
                  </a:cubicBezTo>
                  <a:cubicBezTo>
                    <a:pt x="1096" y="120"/>
                    <a:pt x="1951" y="1044"/>
                    <a:pt x="1951" y="2168"/>
                  </a:cubicBezTo>
                  <a:cubicBezTo>
                    <a:pt x="1951" y="2627"/>
                    <a:pt x="1808" y="3053"/>
                    <a:pt x="1565" y="3404"/>
                  </a:cubicBezTo>
                  <a:cubicBezTo>
                    <a:pt x="2007" y="3052"/>
                    <a:pt x="2309" y="2530"/>
                    <a:pt x="2372" y="1937"/>
                  </a:cubicBezTo>
                  <a:cubicBezTo>
                    <a:pt x="2380" y="2010"/>
                    <a:pt x="2384" y="2085"/>
                    <a:pt x="2384" y="2160"/>
                  </a:cubicBezTo>
                  <a:cubicBezTo>
                    <a:pt x="2380" y="966"/>
                    <a:pt x="1411" y="0"/>
                    <a:pt x="216" y="0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18;p23"/>
            <p:cNvSpPr/>
            <p:nvPr/>
          </p:nvSpPr>
          <p:spPr>
            <a:xfrm>
              <a:off x="2665413" y="3062287"/>
              <a:ext cx="6858000" cy="3795713"/>
            </a:xfrm>
            <a:custGeom>
              <a:avLst/>
              <a:gdLst/>
              <a:ahLst/>
              <a:cxnLst/>
              <a:rect l="l" t="t" r="r" b="b"/>
              <a:pathLst>
                <a:path w="4335" h="2399" extrusionOk="0">
                  <a:moveTo>
                    <a:pt x="2165" y="2399"/>
                  </a:moveTo>
                  <a:cubicBezTo>
                    <a:pt x="2165" y="2399"/>
                    <a:pt x="2165" y="2399"/>
                    <a:pt x="2166" y="2399"/>
                  </a:cubicBezTo>
                  <a:cubicBezTo>
                    <a:pt x="2165" y="2399"/>
                    <a:pt x="2165" y="2399"/>
                    <a:pt x="2165" y="2399"/>
                  </a:cubicBezTo>
                  <a:moveTo>
                    <a:pt x="2162" y="2399"/>
                  </a:moveTo>
                  <a:cubicBezTo>
                    <a:pt x="2163" y="2399"/>
                    <a:pt x="2163" y="2399"/>
                    <a:pt x="2164" y="2399"/>
                  </a:cubicBezTo>
                  <a:cubicBezTo>
                    <a:pt x="2163" y="2399"/>
                    <a:pt x="2163" y="2399"/>
                    <a:pt x="2162" y="2399"/>
                  </a:cubicBezTo>
                  <a:moveTo>
                    <a:pt x="4335" y="229"/>
                  </a:moveTo>
                  <a:cubicBezTo>
                    <a:pt x="4335" y="230"/>
                    <a:pt x="4335" y="230"/>
                    <a:pt x="4335" y="231"/>
                  </a:cubicBezTo>
                  <a:cubicBezTo>
                    <a:pt x="4335" y="231"/>
                    <a:pt x="4335" y="231"/>
                    <a:pt x="4335" y="231"/>
                  </a:cubicBezTo>
                  <a:cubicBezTo>
                    <a:pt x="4335" y="230"/>
                    <a:pt x="4335" y="230"/>
                    <a:pt x="4335" y="229"/>
                  </a:cubicBezTo>
                  <a:moveTo>
                    <a:pt x="4335" y="228"/>
                  </a:moveTo>
                  <a:cubicBezTo>
                    <a:pt x="4335" y="228"/>
                    <a:pt x="4335" y="229"/>
                    <a:pt x="4335" y="229"/>
                  </a:cubicBezTo>
                  <a:cubicBezTo>
                    <a:pt x="4335" y="229"/>
                    <a:pt x="4335" y="228"/>
                    <a:pt x="4335" y="228"/>
                  </a:cubicBezTo>
                  <a:moveTo>
                    <a:pt x="4335" y="226"/>
                  </a:moveTo>
                  <a:cubicBezTo>
                    <a:pt x="4335" y="227"/>
                    <a:pt x="4335" y="227"/>
                    <a:pt x="4335" y="227"/>
                  </a:cubicBezTo>
                  <a:cubicBezTo>
                    <a:pt x="4335" y="227"/>
                    <a:pt x="4335" y="226"/>
                    <a:pt x="4335" y="226"/>
                  </a:cubicBezTo>
                  <a:moveTo>
                    <a:pt x="4335" y="224"/>
                  </a:moveTo>
                  <a:cubicBezTo>
                    <a:pt x="4335" y="225"/>
                    <a:pt x="4335" y="225"/>
                    <a:pt x="4335" y="226"/>
                  </a:cubicBezTo>
                  <a:cubicBezTo>
                    <a:pt x="4335" y="225"/>
                    <a:pt x="4335" y="225"/>
                    <a:pt x="4335" y="224"/>
                  </a:cubicBezTo>
                  <a:moveTo>
                    <a:pt x="4335" y="223"/>
                  </a:moveTo>
                  <a:cubicBezTo>
                    <a:pt x="4335" y="223"/>
                    <a:pt x="4335" y="223"/>
                    <a:pt x="4335" y="224"/>
                  </a:cubicBezTo>
                  <a:cubicBezTo>
                    <a:pt x="4335" y="223"/>
                    <a:pt x="4335" y="223"/>
                    <a:pt x="4335" y="223"/>
                  </a:cubicBezTo>
                  <a:moveTo>
                    <a:pt x="12" y="0"/>
                  </a:moveTo>
                  <a:cubicBezTo>
                    <a:pt x="4" y="76"/>
                    <a:pt x="0" y="153"/>
                    <a:pt x="0" y="231"/>
                  </a:cubicBezTo>
                  <a:cubicBezTo>
                    <a:pt x="0" y="1426"/>
                    <a:pt x="967" y="2396"/>
                    <a:pt x="2162" y="2399"/>
                  </a:cubicBezTo>
                  <a:cubicBezTo>
                    <a:pt x="2091" y="2399"/>
                    <a:pt x="2020" y="2395"/>
                    <a:pt x="1951" y="2388"/>
                  </a:cubicBezTo>
                  <a:cubicBezTo>
                    <a:pt x="2599" y="2324"/>
                    <a:pt x="3163" y="1974"/>
                    <a:pt x="3516" y="1467"/>
                  </a:cubicBezTo>
                  <a:cubicBezTo>
                    <a:pt x="3146" y="1761"/>
                    <a:pt x="2677" y="1937"/>
                    <a:pt x="2167" y="1937"/>
                  </a:cubicBezTo>
                  <a:cubicBezTo>
                    <a:pt x="1048" y="1937"/>
                    <a:pt x="127" y="1089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9;p23"/>
            <p:cNvSpPr/>
            <p:nvPr/>
          </p:nvSpPr>
          <p:spPr>
            <a:xfrm>
              <a:off x="5751513" y="3062287"/>
              <a:ext cx="3771900" cy="3795713"/>
            </a:xfrm>
            <a:custGeom>
              <a:avLst/>
              <a:gdLst/>
              <a:ahLst/>
              <a:cxnLst/>
              <a:rect l="l" t="t" r="r" b="b"/>
              <a:pathLst>
                <a:path w="3771900" h="3795713" extrusionOk="0">
                  <a:moveTo>
                    <a:pt x="3752914" y="0"/>
                  </a:moveTo>
                  <a:cubicBezTo>
                    <a:pt x="3765571" y="115501"/>
                    <a:pt x="3771900" y="234167"/>
                    <a:pt x="3771900" y="352832"/>
                  </a:cubicBezTo>
                  <a:cubicBezTo>
                    <a:pt x="3771900" y="352832"/>
                    <a:pt x="3771900" y="352832"/>
                    <a:pt x="3771900" y="354414"/>
                  </a:cubicBezTo>
                  <a:cubicBezTo>
                    <a:pt x="3771900" y="355997"/>
                    <a:pt x="3771900" y="355997"/>
                    <a:pt x="3771900" y="357579"/>
                  </a:cubicBezTo>
                  <a:cubicBezTo>
                    <a:pt x="3771900" y="359161"/>
                    <a:pt x="3771900" y="359161"/>
                    <a:pt x="3771900" y="359161"/>
                  </a:cubicBezTo>
                  <a:cubicBezTo>
                    <a:pt x="3771900" y="359161"/>
                    <a:pt x="3771900" y="360743"/>
                    <a:pt x="3771900" y="360743"/>
                  </a:cubicBezTo>
                  <a:cubicBezTo>
                    <a:pt x="3771900" y="360743"/>
                    <a:pt x="3771900" y="362325"/>
                    <a:pt x="3771900" y="362325"/>
                  </a:cubicBezTo>
                  <a:cubicBezTo>
                    <a:pt x="3771900" y="363908"/>
                    <a:pt x="3771900" y="363908"/>
                    <a:pt x="3771900" y="365490"/>
                  </a:cubicBezTo>
                  <a:cubicBezTo>
                    <a:pt x="3771900" y="2259391"/>
                    <a:pt x="2237192" y="3795713"/>
                    <a:pt x="341750" y="3795713"/>
                  </a:cubicBezTo>
                  <a:cubicBezTo>
                    <a:pt x="341750" y="3795713"/>
                    <a:pt x="340167" y="3795713"/>
                    <a:pt x="340167" y="3795713"/>
                  </a:cubicBezTo>
                  <a:cubicBezTo>
                    <a:pt x="338585" y="3795713"/>
                    <a:pt x="338585" y="3795713"/>
                    <a:pt x="338585" y="3795713"/>
                  </a:cubicBezTo>
                  <a:cubicBezTo>
                    <a:pt x="337003" y="3795713"/>
                    <a:pt x="337003" y="3795713"/>
                    <a:pt x="337003" y="3795713"/>
                  </a:cubicBezTo>
                  <a:cubicBezTo>
                    <a:pt x="335421" y="3795713"/>
                    <a:pt x="335421" y="3795713"/>
                    <a:pt x="333839" y="3795713"/>
                  </a:cubicBezTo>
                  <a:cubicBezTo>
                    <a:pt x="221504" y="3795713"/>
                    <a:pt x="109170" y="3789384"/>
                    <a:pt x="0" y="3778309"/>
                  </a:cubicBezTo>
                  <a:cubicBezTo>
                    <a:pt x="1025248" y="3677048"/>
                    <a:pt x="1917594" y="3123275"/>
                    <a:pt x="2476101" y="2321097"/>
                  </a:cubicBezTo>
                  <a:cubicBezTo>
                    <a:pt x="3175421" y="1764160"/>
                    <a:pt x="3653237" y="938249"/>
                    <a:pt x="37529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" name="Google Shape;816;p23"/>
          <p:cNvGrpSpPr/>
          <p:nvPr/>
        </p:nvGrpSpPr>
        <p:grpSpPr>
          <a:xfrm>
            <a:off x="4876563" y="1500349"/>
            <a:ext cx="2339972" cy="2280038"/>
            <a:chOff x="2665413" y="-1588"/>
            <a:chExt cx="6858000" cy="6859588"/>
          </a:xfrm>
          <a:solidFill>
            <a:srgbClr val="FEC117"/>
          </a:solidFill>
        </p:grpSpPr>
        <p:sp>
          <p:nvSpPr>
            <p:cNvPr id="33" name="Google Shape;817;p23"/>
            <p:cNvSpPr/>
            <p:nvPr/>
          </p:nvSpPr>
          <p:spPr>
            <a:xfrm>
              <a:off x="5751513" y="-1588"/>
              <a:ext cx="3771900" cy="6859588"/>
            </a:xfrm>
            <a:custGeom>
              <a:avLst/>
              <a:gdLst/>
              <a:ahLst/>
              <a:cxnLst/>
              <a:rect l="l" t="t" r="r" b="b"/>
              <a:pathLst>
                <a:path w="2384" h="4336" extrusionOk="0">
                  <a:moveTo>
                    <a:pt x="213" y="4336"/>
                  </a:moveTo>
                  <a:cubicBezTo>
                    <a:pt x="213" y="4336"/>
                    <a:pt x="213" y="4336"/>
                    <a:pt x="214" y="4336"/>
                  </a:cubicBezTo>
                  <a:cubicBezTo>
                    <a:pt x="213" y="4336"/>
                    <a:pt x="213" y="4336"/>
                    <a:pt x="213" y="4336"/>
                  </a:cubicBezTo>
                  <a:moveTo>
                    <a:pt x="211" y="4336"/>
                  </a:moveTo>
                  <a:cubicBezTo>
                    <a:pt x="211" y="4336"/>
                    <a:pt x="211" y="4336"/>
                    <a:pt x="211" y="4336"/>
                  </a:cubicBezTo>
                  <a:cubicBezTo>
                    <a:pt x="211" y="4336"/>
                    <a:pt x="211" y="4336"/>
                    <a:pt x="211" y="4336"/>
                  </a:cubicBezTo>
                  <a:moveTo>
                    <a:pt x="2384" y="2168"/>
                  </a:moveTo>
                  <a:cubicBezTo>
                    <a:pt x="2384" y="3365"/>
                    <a:pt x="1414" y="4336"/>
                    <a:pt x="216" y="4336"/>
                  </a:cubicBezTo>
                  <a:cubicBezTo>
                    <a:pt x="216" y="4336"/>
                    <a:pt x="215" y="4336"/>
                    <a:pt x="215" y="4336"/>
                  </a:cubicBezTo>
                  <a:cubicBezTo>
                    <a:pt x="215" y="4336"/>
                    <a:pt x="216" y="4336"/>
                    <a:pt x="216" y="4336"/>
                  </a:cubicBezTo>
                  <a:cubicBezTo>
                    <a:pt x="1414" y="4336"/>
                    <a:pt x="2384" y="3365"/>
                    <a:pt x="2384" y="2168"/>
                  </a:cubicBezTo>
                  <a:cubicBezTo>
                    <a:pt x="2384" y="2168"/>
                    <a:pt x="2384" y="2168"/>
                    <a:pt x="2384" y="2168"/>
                  </a:cubicBezTo>
                  <a:moveTo>
                    <a:pt x="2384" y="2166"/>
                  </a:moveTo>
                  <a:cubicBezTo>
                    <a:pt x="2384" y="2166"/>
                    <a:pt x="2384" y="2166"/>
                    <a:pt x="2384" y="2166"/>
                  </a:cubicBezTo>
                  <a:cubicBezTo>
                    <a:pt x="2384" y="2166"/>
                    <a:pt x="2384" y="2166"/>
                    <a:pt x="2384" y="2166"/>
                  </a:cubicBezTo>
                  <a:moveTo>
                    <a:pt x="2384" y="2164"/>
                  </a:moveTo>
                  <a:cubicBezTo>
                    <a:pt x="2384" y="2164"/>
                    <a:pt x="2384" y="2165"/>
                    <a:pt x="2384" y="2165"/>
                  </a:cubicBezTo>
                  <a:cubicBezTo>
                    <a:pt x="2384" y="2165"/>
                    <a:pt x="2384" y="2164"/>
                    <a:pt x="2384" y="2164"/>
                  </a:cubicBezTo>
                  <a:moveTo>
                    <a:pt x="2384" y="2163"/>
                  </a:moveTo>
                  <a:cubicBezTo>
                    <a:pt x="2384" y="2163"/>
                    <a:pt x="2384" y="2163"/>
                    <a:pt x="2384" y="2163"/>
                  </a:cubicBezTo>
                  <a:cubicBezTo>
                    <a:pt x="2384" y="2163"/>
                    <a:pt x="2384" y="2163"/>
                    <a:pt x="2384" y="2163"/>
                  </a:cubicBezTo>
                  <a:moveTo>
                    <a:pt x="2384" y="2161"/>
                  </a:moveTo>
                  <a:cubicBezTo>
                    <a:pt x="2384" y="2161"/>
                    <a:pt x="2384" y="2161"/>
                    <a:pt x="2384" y="2161"/>
                  </a:cubicBezTo>
                  <a:cubicBezTo>
                    <a:pt x="2384" y="2161"/>
                    <a:pt x="2384" y="2161"/>
                    <a:pt x="2384" y="2161"/>
                  </a:cubicBezTo>
                  <a:moveTo>
                    <a:pt x="216" y="0"/>
                  </a:moveTo>
                  <a:cubicBezTo>
                    <a:pt x="143" y="0"/>
                    <a:pt x="71" y="4"/>
                    <a:pt x="0" y="11"/>
                  </a:cubicBezTo>
                  <a:cubicBezTo>
                    <a:pt x="1096" y="120"/>
                    <a:pt x="1951" y="1044"/>
                    <a:pt x="1951" y="2168"/>
                  </a:cubicBezTo>
                  <a:cubicBezTo>
                    <a:pt x="1951" y="2627"/>
                    <a:pt x="1808" y="3053"/>
                    <a:pt x="1565" y="3404"/>
                  </a:cubicBezTo>
                  <a:cubicBezTo>
                    <a:pt x="2007" y="3052"/>
                    <a:pt x="2309" y="2530"/>
                    <a:pt x="2372" y="1937"/>
                  </a:cubicBezTo>
                  <a:cubicBezTo>
                    <a:pt x="2380" y="2010"/>
                    <a:pt x="2384" y="2085"/>
                    <a:pt x="2384" y="2160"/>
                  </a:cubicBezTo>
                  <a:cubicBezTo>
                    <a:pt x="2380" y="966"/>
                    <a:pt x="1411" y="0"/>
                    <a:pt x="216" y="0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8;p23"/>
            <p:cNvSpPr/>
            <p:nvPr/>
          </p:nvSpPr>
          <p:spPr>
            <a:xfrm>
              <a:off x="2665413" y="3062287"/>
              <a:ext cx="6858000" cy="3795713"/>
            </a:xfrm>
            <a:custGeom>
              <a:avLst/>
              <a:gdLst/>
              <a:ahLst/>
              <a:cxnLst/>
              <a:rect l="l" t="t" r="r" b="b"/>
              <a:pathLst>
                <a:path w="4335" h="2399" extrusionOk="0">
                  <a:moveTo>
                    <a:pt x="2165" y="2399"/>
                  </a:moveTo>
                  <a:cubicBezTo>
                    <a:pt x="2165" y="2399"/>
                    <a:pt x="2165" y="2399"/>
                    <a:pt x="2166" y="2399"/>
                  </a:cubicBezTo>
                  <a:cubicBezTo>
                    <a:pt x="2165" y="2399"/>
                    <a:pt x="2165" y="2399"/>
                    <a:pt x="2165" y="2399"/>
                  </a:cubicBezTo>
                  <a:moveTo>
                    <a:pt x="2162" y="2399"/>
                  </a:moveTo>
                  <a:cubicBezTo>
                    <a:pt x="2163" y="2399"/>
                    <a:pt x="2163" y="2399"/>
                    <a:pt x="2164" y="2399"/>
                  </a:cubicBezTo>
                  <a:cubicBezTo>
                    <a:pt x="2163" y="2399"/>
                    <a:pt x="2163" y="2399"/>
                    <a:pt x="2162" y="2399"/>
                  </a:cubicBezTo>
                  <a:moveTo>
                    <a:pt x="4335" y="229"/>
                  </a:moveTo>
                  <a:cubicBezTo>
                    <a:pt x="4335" y="230"/>
                    <a:pt x="4335" y="230"/>
                    <a:pt x="4335" y="231"/>
                  </a:cubicBezTo>
                  <a:cubicBezTo>
                    <a:pt x="4335" y="231"/>
                    <a:pt x="4335" y="231"/>
                    <a:pt x="4335" y="231"/>
                  </a:cubicBezTo>
                  <a:cubicBezTo>
                    <a:pt x="4335" y="230"/>
                    <a:pt x="4335" y="230"/>
                    <a:pt x="4335" y="229"/>
                  </a:cubicBezTo>
                  <a:moveTo>
                    <a:pt x="4335" y="228"/>
                  </a:moveTo>
                  <a:cubicBezTo>
                    <a:pt x="4335" y="228"/>
                    <a:pt x="4335" y="229"/>
                    <a:pt x="4335" y="229"/>
                  </a:cubicBezTo>
                  <a:cubicBezTo>
                    <a:pt x="4335" y="229"/>
                    <a:pt x="4335" y="228"/>
                    <a:pt x="4335" y="228"/>
                  </a:cubicBezTo>
                  <a:moveTo>
                    <a:pt x="4335" y="226"/>
                  </a:moveTo>
                  <a:cubicBezTo>
                    <a:pt x="4335" y="227"/>
                    <a:pt x="4335" y="227"/>
                    <a:pt x="4335" y="227"/>
                  </a:cubicBezTo>
                  <a:cubicBezTo>
                    <a:pt x="4335" y="227"/>
                    <a:pt x="4335" y="226"/>
                    <a:pt x="4335" y="226"/>
                  </a:cubicBezTo>
                  <a:moveTo>
                    <a:pt x="4335" y="224"/>
                  </a:moveTo>
                  <a:cubicBezTo>
                    <a:pt x="4335" y="225"/>
                    <a:pt x="4335" y="225"/>
                    <a:pt x="4335" y="226"/>
                  </a:cubicBezTo>
                  <a:cubicBezTo>
                    <a:pt x="4335" y="225"/>
                    <a:pt x="4335" y="225"/>
                    <a:pt x="4335" y="224"/>
                  </a:cubicBezTo>
                  <a:moveTo>
                    <a:pt x="4335" y="223"/>
                  </a:moveTo>
                  <a:cubicBezTo>
                    <a:pt x="4335" y="223"/>
                    <a:pt x="4335" y="223"/>
                    <a:pt x="4335" y="224"/>
                  </a:cubicBezTo>
                  <a:cubicBezTo>
                    <a:pt x="4335" y="223"/>
                    <a:pt x="4335" y="223"/>
                    <a:pt x="4335" y="223"/>
                  </a:cubicBezTo>
                  <a:moveTo>
                    <a:pt x="12" y="0"/>
                  </a:moveTo>
                  <a:cubicBezTo>
                    <a:pt x="4" y="76"/>
                    <a:pt x="0" y="153"/>
                    <a:pt x="0" y="231"/>
                  </a:cubicBezTo>
                  <a:cubicBezTo>
                    <a:pt x="0" y="1426"/>
                    <a:pt x="967" y="2396"/>
                    <a:pt x="2162" y="2399"/>
                  </a:cubicBezTo>
                  <a:cubicBezTo>
                    <a:pt x="2091" y="2399"/>
                    <a:pt x="2020" y="2395"/>
                    <a:pt x="1951" y="2388"/>
                  </a:cubicBezTo>
                  <a:cubicBezTo>
                    <a:pt x="2599" y="2324"/>
                    <a:pt x="3163" y="1974"/>
                    <a:pt x="3516" y="1467"/>
                  </a:cubicBezTo>
                  <a:cubicBezTo>
                    <a:pt x="3146" y="1761"/>
                    <a:pt x="2677" y="1937"/>
                    <a:pt x="2167" y="1937"/>
                  </a:cubicBezTo>
                  <a:cubicBezTo>
                    <a:pt x="1048" y="1937"/>
                    <a:pt x="127" y="1089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9;p23"/>
            <p:cNvSpPr/>
            <p:nvPr/>
          </p:nvSpPr>
          <p:spPr>
            <a:xfrm>
              <a:off x="5751513" y="3062287"/>
              <a:ext cx="3771900" cy="3795713"/>
            </a:xfrm>
            <a:custGeom>
              <a:avLst/>
              <a:gdLst/>
              <a:ahLst/>
              <a:cxnLst/>
              <a:rect l="l" t="t" r="r" b="b"/>
              <a:pathLst>
                <a:path w="3771900" h="3795713" extrusionOk="0">
                  <a:moveTo>
                    <a:pt x="3752914" y="0"/>
                  </a:moveTo>
                  <a:cubicBezTo>
                    <a:pt x="3765571" y="115501"/>
                    <a:pt x="3771900" y="234167"/>
                    <a:pt x="3771900" y="352832"/>
                  </a:cubicBezTo>
                  <a:cubicBezTo>
                    <a:pt x="3771900" y="352832"/>
                    <a:pt x="3771900" y="352832"/>
                    <a:pt x="3771900" y="354414"/>
                  </a:cubicBezTo>
                  <a:cubicBezTo>
                    <a:pt x="3771900" y="355997"/>
                    <a:pt x="3771900" y="355997"/>
                    <a:pt x="3771900" y="357579"/>
                  </a:cubicBezTo>
                  <a:cubicBezTo>
                    <a:pt x="3771900" y="359161"/>
                    <a:pt x="3771900" y="359161"/>
                    <a:pt x="3771900" y="359161"/>
                  </a:cubicBezTo>
                  <a:cubicBezTo>
                    <a:pt x="3771900" y="359161"/>
                    <a:pt x="3771900" y="360743"/>
                    <a:pt x="3771900" y="360743"/>
                  </a:cubicBezTo>
                  <a:cubicBezTo>
                    <a:pt x="3771900" y="360743"/>
                    <a:pt x="3771900" y="362325"/>
                    <a:pt x="3771900" y="362325"/>
                  </a:cubicBezTo>
                  <a:cubicBezTo>
                    <a:pt x="3771900" y="363908"/>
                    <a:pt x="3771900" y="363908"/>
                    <a:pt x="3771900" y="365490"/>
                  </a:cubicBezTo>
                  <a:cubicBezTo>
                    <a:pt x="3771900" y="2259391"/>
                    <a:pt x="2237192" y="3795713"/>
                    <a:pt x="341750" y="3795713"/>
                  </a:cubicBezTo>
                  <a:cubicBezTo>
                    <a:pt x="341750" y="3795713"/>
                    <a:pt x="340167" y="3795713"/>
                    <a:pt x="340167" y="3795713"/>
                  </a:cubicBezTo>
                  <a:cubicBezTo>
                    <a:pt x="338585" y="3795713"/>
                    <a:pt x="338585" y="3795713"/>
                    <a:pt x="338585" y="3795713"/>
                  </a:cubicBezTo>
                  <a:cubicBezTo>
                    <a:pt x="337003" y="3795713"/>
                    <a:pt x="337003" y="3795713"/>
                    <a:pt x="337003" y="3795713"/>
                  </a:cubicBezTo>
                  <a:cubicBezTo>
                    <a:pt x="335421" y="3795713"/>
                    <a:pt x="335421" y="3795713"/>
                    <a:pt x="333839" y="3795713"/>
                  </a:cubicBezTo>
                  <a:cubicBezTo>
                    <a:pt x="221504" y="3795713"/>
                    <a:pt x="109170" y="3789384"/>
                    <a:pt x="0" y="3778309"/>
                  </a:cubicBezTo>
                  <a:cubicBezTo>
                    <a:pt x="1025248" y="3677048"/>
                    <a:pt x="1917594" y="3123275"/>
                    <a:pt x="2476101" y="2321097"/>
                  </a:cubicBezTo>
                  <a:cubicBezTo>
                    <a:pt x="3175421" y="1764160"/>
                    <a:pt x="3653237" y="938249"/>
                    <a:pt x="37529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835;p23"/>
          <p:cNvSpPr txBox="1"/>
          <p:nvPr/>
        </p:nvSpPr>
        <p:spPr>
          <a:xfrm>
            <a:off x="8515347" y="2348608"/>
            <a:ext cx="1865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Source Sans Pro"/>
                <a:ea typeface="Source Sans Pro"/>
                <a:cs typeface="Source Sans Pro"/>
                <a:sym typeface="Source Sans Pro"/>
              </a:rPr>
              <a:t>Service </a:t>
            </a:r>
            <a:endParaRPr sz="2400" dirty="0"/>
          </a:p>
        </p:txBody>
      </p:sp>
      <p:sp>
        <p:nvSpPr>
          <p:cNvPr id="37" name="Google Shape;835;p23"/>
          <p:cNvSpPr txBox="1"/>
          <p:nvPr/>
        </p:nvSpPr>
        <p:spPr>
          <a:xfrm>
            <a:off x="5194601" y="2348608"/>
            <a:ext cx="17038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Source Sans Pro"/>
                <a:ea typeface="Source Sans Pro"/>
                <a:cs typeface="Source Sans Pro"/>
                <a:sym typeface="Source Sans Pro"/>
              </a:rPr>
              <a:t>Options </a:t>
            </a:r>
            <a:endParaRPr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316891" y="3793907"/>
            <a:ext cx="29146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300" dirty="0">
                <a:latin typeface="Raleway" panose="020B0503030101060003" pitchFamily="34" charset="0"/>
              </a:rPr>
              <a:t>Reward earn/redemption will drive frequency of visits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300" dirty="0">
                <a:latin typeface="Raleway" panose="020B0503030101060003" pitchFamily="34" charset="0"/>
              </a:rPr>
              <a:t>Points redeemed should be used as “next visit” opportunity to earn more.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300" dirty="0">
                <a:latin typeface="Raleway" panose="020B0503030101060003" pitchFamily="34" charset="0"/>
              </a:rPr>
              <a:t>New platform allows for “Find Nearest LPQ” – allowing for new restaurant discovery by existing and new guests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300" dirty="0">
                <a:latin typeface="Raleway" panose="020B0503030101060003" pitchFamily="34" charset="0"/>
              </a:rPr>
              <a:t>New opportunity to retain AND maintain current guests – creating lasting connections.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latin typeface="Raleway" panose="020B05030301010600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89224" y="3828624"/>
            <a:ext cx="2914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300" dirty="0">
                <a:latin typeface="Raleway" panose="020B0503030101060003" pitchFamily="34" charset="0"/>
              </a:rPr>
              <a:t>Guests are able to select time of pick up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300" dirty="0">
                <a:latin typeface="Raleway" panose="020B0503030101060003" pitchFamily="34" charset="0"/>
              </a:rPr>
              <a:t>Guests can customize their order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300" dirty="0">
                <a:latin typeface="Raleway" panose="020B0503030101060003" pitchFamily="34" charset="0"/>
              </a:rPr>
              <a:t>Guests can manage their account seamlessly across the web AND App.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300" dirty="0">
                <a:latin typeface="Raleway" panose="020B0503030101060003" pitchFamily="34" charset="0"/>
              </a:rPr>
              <a:t>Allows you to build on purchases even after a guest redeems their reward. </a:t>
            </a:r>
          </a:p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990522" y="3793907"/>
            <a:ext cx="291465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300" dirty="0">
                <a:latin typeface="Raleway" panose="020B0503030101060003" pitchFamily="34" charset="0"/>
              </a:rPr>
              <a:t>Strong focus placed on Menu Execution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300" dirty="0">
                <a:latin typeface="Raleway" panose="020B0503030101060003" pitchFamily="34" charset="0"/>
              </a:rPr>
              <a:t>Virtual POS allows your focus to be on experience vs. payment process and line queue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300" dirty="0">
                <a:latin typeface="Raleway" panose="020B0503030101060003" pitchFamily="34" charset="0"/>
              </a:rPr>
              <a:t>Creates special experience for current guests who don’t want to wait in line.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300" dirty="0">
                <a:latin typeface="Raleway" panose="020B0503030101060003" pitchFamily="34" charset="0"/>
              </a:rPr>
              <a:t>Create VIP’s through app experience</a:t>
            </a:r>
          </a:p>
          <a:p>
            <a:pPr algn="ctr"/>
            <a:endParaRPr lang="en-US" dirty="0">
              <a:latin typeface="Raleway" panose="020B05030301010600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0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0" name="Google Shape;310;p2"/>
          <p:cNvGrpSpPr/>
          <p:nvPr/>
        </p:nvGrpSpPr>
        <p:grpSpPr>
          <a:xfrm>
            <a:off x="0" y="-105888"/>
            <a:ext cx="15412824" cy="16074029"/>
            <a:chOff x="0" y="-77012"/>
            <a:chExt cx="15412824" cy="16074029"/>
          </a:xfrm>
        </p:grpSpPr>
        <p:grpSp>
          <p:nvGrpSpPr>
            <p:cNvPr id="311" name="Google Shape;311;p2"/>
            <p:cNvGrpSpPr/>
            <p:nvPr/>
          </p:nvGrpSpPr>
          <p:grpSpPr>
            <a:xfrm>
              <a:off x="0" y="5280997"/>
              <a:ext cx="12148525" cy="10716020"/>
              <a:chOff x="3286" y="1675"/>
              <a:chExt cx="1094" cy="965"/>
            </a:xfrm>
          </p:grpSpPr>
          <p:sp>
            <p:nvSpPr>
              <p:cNvPr id="312" name="Google Shape;312;p2"/>
              <p:cNvSpPr/>
              <p:nvPr/>
            </p:nvSpPr>
            <p:spPr>
              <a:xfrm>
                <a:off x="3384" y="1685"/>
                <a:ext cx="910" cy="83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52" extrusionOk="0">
                    <a:moveTo>
                      <a:pt x="233" y="49"/>
                    </a:moveTo>
                    <a:cubicBezTo>
                      <a:pt x="226" y="49"/>
                      <a:pt x="219" y="50"/>
                      <a:pt x="212" y="51"/>
                    </a:cubicBezTo>
                    <a:cubicBezTo>
                      <a:pt x="191" y="53"/>
                      <a:pt x="170" y="60"/>
                      <a:pt x="151" y="70"/>
                    </a:cubicBezTo>
                    <a:cubicBezTo>
                      <a:pt x="163" y="67"/>
                      <a:pt x="175" y="66"/>
                      <a:pt x="187" y="66"/>
                    </a:cubicBezTo>
                    <a:cubicBezTo>
                      <a:pt x="185" y="66"/>
                      <a:pt x="188" y="66"/>
                      <a:pt x="189" y="66"/>
                    </a:cubicBezTo>
                    <a:cubicBezTo>
                      <a:pt x="192" y="66"/>
                      <a:pt x="195" y="67"/>
                      <a:pt x="198" y="67"/>
                    </a:cubicBezTo>
                    <a:cubicBezTo>
                      <a:pt x="207" y="68"/>
                      <a:pt x="216" y="71"/>
                      <a:pt x="225" y="74"/>
                    </a:cubicBezTo>
                    <a:cubicBezTo>
                      <a:pt x="242" y="81"/>
                      <a:pt x="257" y="91"/>
                      <a:pt x="270" y="102"/>
                    </a:cubicBezTo>
                    <a:cubicBezTo>
                      <a:pt x="291" y="119"/>
                      <a:pt x="309" y="139"/>
                      <a:pt x="319" y="164"/>
                    </a:cubicBezTo>
                    <a:cubicBezTo>
                      <a:pt x="325" y="176"/>
                      <a:pt x="327" y="189"/>
                      <a:pt x="328" y="202"/>
                    </a:cubicBezTo>
                    <a:cubicBezTo>
                      <a:pt x="328" y="201"/>
                      <a:pt x="328" y="201"/>
                      <a:pt x="328" y="201"/>
                    </a:cubicBezTo>
                    <a:cubicBezTo>
                      <a:pt x="328" y="229"/>
                      <a:pt x="318" y="255"/>
                      <a:pt x="303" y="278"/>
                    </a:cubicBezTo>
                    <a:cubicBezTo>
                      <a:pt x="287" y="300"/>
                      <a:pt x="268" y="319"/>
                      <a:pt x="245" y="333"/>
                    </a:cubicBezTo>
                    <a:cubicBezTo>
                      <a:pt x="229" y="342"/>
                      <a:pt x="211" y="348"/>
                      <a:pt x="192" y="350"/>
                    </a:cubicBezTo>
                    <a:cubicBezTo>
                      <a:pt x="194" y="351"/>
                      <a:pt x="197" y="351"/>
                      <a:pt x="199" y="351"/>
                    </a:cubicBezTo>
                    <a:cubicBezTo>
                      <a:pt x="199" y="351"/>
                      <a:pt x="199" y="351"/>
                      <a:pt x="199" y="351"/>
                    </a:cubicBezTo>
                    <a:cubicBezTo>
                      <a:pt x="204" y="352"/>
                      <a:pt x="210" y="352"/>
                      <a:pt x="215" y="352"/>
                    </a:cubicBezTo>
                    <a:cubicBezTo>
                      <a:pt x="227" y="352"/>
                      <a:pt x="240" y="351"/>
                      <a:pt x="253" y="347"/>
                    </a:cubicBezTo>
                    <a:cubicBezTo>
                      <a:pt x="272" y="342"/>
                      <a:pt x="290" y="333"/>
                      <a:pt x="306" y="322"/>
                    </a:cubicBezTo>
                    <a:cubicBezTo>
                      <a:pt x="335" y="302"/>
                      <a:pt x="358" y="273"/>
                      <a:pt x="371" y="241"/>
                    </a:cubicBezTo>
                    <a:cubicBezTo>
                      <a:pt x="378" y="223"/>
                      <a:pt x="383" y="202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3" y="143"/>
                      <a:pt x="362" y="106"/>
                      <a:pt x="332" y="82"/>
                    </a:cubicBezTo>
                    <a:cubicBezTo>
                      <a:pt x="304" y="60"/>
                      <a:pt x="268" y="49"/>
                      <a:pt x="233" y="49"/>
                    </a:cubicBezTo>
                    <a:moveTo>
                      <a:pt x="382" y="180"/>
                    </a:moveTo>
                    <a:cubicBezTo>
                      <a:pt x="382" y="180"/>
                      <a:pt x="382" y="181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3"/>
                      <a:pt x="382" y="183"/>
                    </a:cubicBezTo>
                    <a:cubicBezTo>
                      <a:pt x="382" y="183"/>
                      <a:pt x="382" y="184"/>
                      <a:pt x="382" y="184"/>
                    </a:cubicBezTo>
                    <a:cubicBezTo>
                      <a:pt x="382" y="184"/>
                      <a:pt x="382" y="183"/>
                      <a:pt x="382" y="182"/>
                    </a:cubicBezTo>
                    <a:cubicBezTo>
                      <a:pt x="382" y="181"/>
                      <a:pt x="382" y="180"/>
                      <a:pt x="382" y="180"/>
                    </a:cubicBezTo>
                    <a:moveTo>
                      <a:pt x="207" y="0"/>
                    </a:moveTo>
                    <a:cubicBezTo>
                      <a:pt x="204" y="0"/>
                      <a:pt x="202" y="0"/>
                      <a:pt x="200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0"/>
                      <a:pt x="199" y="0"/>
                      <a:pt x="199" y="0"/>
                    </a:cubicBezTo>
                    <a:cubicBezTo>
                      <a:pt x="136" y="6"/>
                      <a:pt x="75" y="36"/>
                      <a:pt x="30" y="80"/>
                    </a:cubicBezTo>
                    <a:cubicBezTo>
                      <a:pt x="19" y="91"/>
                      <a:pt x="9" y="102"/>
                      <a:pt x="0" y="115"/>
                    </a:cubicBezTo>
                    <a:cubicBezTo>
                      <a:pt x="17" y="94"/>
                      <a:pt x="37" y="76"/>
                      <a:pt x="59" y="60"/>
                    </a:cubicBezTo>
                    <a:cubicBezTo>
                      <a:pt x="85" y="41"/>
                      <a:pt x="113" y="24"/>
                      <a:pt x="143" y="14"/>
                    </a:cubicBezTo>
                    <a:cubicBezTo>
                      <a:pt x="164" y="6"/>
                      <a:pt x="185" y="1"/>
                      <a:pt x="207" y="0"/>
                    </a:cubicBezTo>
                  </a:path>
                </a:pathLst>
              </a:custGeom>
              <a:solidFill>
                <a:schemeClr val="lt1">
                  <a:alpha val="274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4147" y="24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>
                  <a:alpha val="274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4147" y="242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1">
                  <a:alpha val="274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286" y="1675"/>
                <a:ext cx="1094" cy="96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05" extrusionOk="0">
                    <a:moveTo>
                      <a:pt x="456" y="144"/>
                    </a:moveTo>
                    <a:cubicBezTo>
                      <a:pt x="447" y="102"/>
                      <a:pt x="423" y="64"/>
                      <a:pt x="389" y="39"/>
                    </a:cubicBezTo>
                    <a:cubicBezTo>
                      <a:pt x="350" y="11"/>
                      <a:pt x="299" y="0"/>
                      <a:pt x="253" y="3"/>
                    </a:cubicBezTo>
                    <a:cubicBezTo>
                      <a:pt x="226" y="5"/>
                      <a:pt x="200" y="11"/>
                      <a:pt x="175" y="21"/>
                    </a:cubicBezTo>
                    <a:cubicBezTo>
                      <a:pt x="151" y="31"/>
                      <a:pt x="129" y="44"/>
                      <a:pt x="107" y="59"/>
                    </a:cubicBezTo>
                    <a:cubicBezTo>
                      <a:pt x="77" y="80"/>
                      <a:pt x="48" y="106"/>
                      <a:pt x="28" y="137"/>
                    </a:cubicBezTo>
                    <a:cubicBezTo>
                      <a:pt x="7" y="171"/>
                      <a:pt x="0" y="210"/>
                      <a:pt x="12" y="248"/>
                    </a:cubicBezTo>
                    <a:cubicBezTo>
                      <a:pt x="23" y="284"/>
                      <a:pt x="48" y="316"/>
                      <a:pt x="76" y="340"/>
                    </a:cubicBezTo>
                    <a:cubicBezTo>
                      <a:pt x="108" y="367"/>
                      <a:pt x="145" y="389"/>
                      <a:pt x="186" y="398"/>
                    </a:cubicBezTo>
                    <a:cubicBezTo>
                      <a:pt x="205" y="403"/>
                      <a:pt x="224" y="405"/>
                      <a:pt x="243" y="404"/>
                    </a:cubicBezTo>
                    <a:cubicBezTo>
                      <a:pt x="264" y="402"/>
                      <a:pt x="286" y="398"/>
                      <a:pt x="306" y="390"/>
                    </a:cubicBezTo>
                    <a:cubicBezTo>
                      <a:pt x="350" y="374"/>
                      <a:pt x="388" y="344"/>
                      <a:pt x="416" y="307"/>
                    </a:cubicBezTo>
                    <a:cubicBezTo>
                      <a:pt x="444" y="270"/>
                      <a:pt x="460" y="225"/>
                      <a:pt x="460" y="179"/>
                    </a:cubicBezTo>
                    <a:cubicBezTo>
                      <a:pt x="460" y="167"/>
                      <a:pt x="459" y="155"/>
                      <a:pt x="456" y="144"/>
                    </a:cubicBezTo>
                    <a:cubicBezTo>
                      <a:pt x="453" y="127"/>
                      <a:pt x="460" y="160"/>
                      <a:pt x="456" y="144"/>
                    </a:cubicBezTo>
                    <a:close/>
                    <a:moveTo>
                      <a:pt x="423" y="195"/>
                    </a:moveTo>
                    <a:cubicBezTo>
                      <a:pt x="422" y="232"/>
                      <a:pt x="404" y="270"/>
                      <a:pt x="380" y="297"/>
                    </a:cubicBezTo>
                    <a:cubicBezTo>
                      <a:pt x="358" y="322"/>
                      <a:pt x="330" y="340"/>
                      <a:pt x="299" y="350"/>
                    </a:cubicBezTo>
                    <a:cubicBezTo>
                      <a:pt x="280" y="356"/>
                      <a:pt x="260" y="357"/>
                      <a:pt x="240" y="355"/>
                    </a:cubicBezTo>
                    <a:cubicBezTo>
                      <a:pt x="240" y="355"/>
                      <a:pt x="240" y="355"/>
                      <a:pt x="240" y="355"/>
                    </a:cubicBezTo>
                    <a:cubicBezTo>
                      <a:pt x="193" y="349"/>
                      <a:pt x="156" y="317"/>
                      <a:pt x="127" y="281"/>
                    </a:cubicBezTo>
                    <a:cubicBezTo>
                      <a:pt x="111" y="262"/>
                      <a:pt x="98" y="238"/>
                      <a:pt x="95" y="212"/>
                    </a:cubicBezTo>
                    <a:cubicBezTo>
                      <a:pt x="94" y="197"/>
                      <a:pt x="97" y="181"/>
                      <a:pt x="103" y="167"/>
                    </a:cubicBezTo>
                    <a:cubicBezTo>
                      <a:pt x="112" y="146"/>
                      <a:pt x="127" y="128"/>
                      <a:pt x="143" y="112"/>
                    </a:cubicBezTo>
                    <a:cubicBezTo>
                      <a:pt x="156" y="99"/>
                      <a:pt x="170" y="87"/>
                      <a:pt x="186" y="78"/>
                    </a:cubicBezTo>
                    <a:cubicBezTo>
                      <a:pt x="232" y="51"/>
                      <a:pt x="289" y="46"/>
                      <a:pt x="339" y="66"/>
                    </a:cubicBezTo>
                    <a:cubicBezTo>
                      <a:pt x="385" y="85"/>
                      <a:pt x="421" y="129"/>
                      <a:pt x="423" y="180"/>
                    </a:cubicBezTo>
                    <a:cubicBezTo>
                      <a:pt x="423" y="185"/>
                      <a:pt x="423" y="190"/>
                      <a:pt x="423" y="195"/>
                    </a:cubicBezTo>
                    <a:cubicBezTo>
                      <a:pt x="423" y="197"/>
                      <a:pt x="423" y="194"/>
                      <a:pt x="423" y="195"/>
                    </a:cubicBezTo>
                    <a:close/>
                  </a:path>
                </a:pathLst>
              </a:custGeom>
              <a:solidFill>
                <a:schemeClr val="lt1">
                  <a:alpha val="274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6" name="Google Shape;316;p2"/>
            <p:cNvSpPr/>
            <p:nvPr/>
          </p:nvSpPr>
          <p:spPr>
            <a:xfrm>
              <a:off x="1646032" y="2688184"/>
              <a:ext cx="12148524" cy="10716021"/>
            </a:xfrm>
            <a:custGeom>
              <a:avLst/>
              <a:gdLst/>
              <a:ahLst/>
              <a:cxnLst/>
              <a:rect l="l" t="t" r="r" b="b"/>
              <a:pathLst>
                <a:path w="460" h="405" extrusionOk="0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3264300" y="-77012"/>
              <a:ext cx="12148524" cy="10716021"/>
            </a:xfrm>
            <a:custGeom>
              <a:avLst/>
              <a:gdLst/>
              <a:ahLst/>
              <a:cxnLst/>
              <a:rect l="l" t="t" r="r" b="b"/>
              <a:pathLst>
                <a:path w="460" h="405" extrusionOk="0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lt1">
                <a:alpha val="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3" name="Google Shape;323;p2"/>
          <p:cNvSpPr txBox="1"/>
          <p:nvPr/>
        </p:nvSpPr>
        <p:spPr>
          <a:xfrm>
            <a:off x="3292739" y="2367814"/>
            <a:ext cx="556304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EC1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FAQ’s</a:t>
            </a:r>
            <a:endParaRPr sz="4800" b="1" dirty="0">
              <a:solidFill>
                <a:srgbClr val="FEC11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" name="Picture 17" descr="LPQ_Final_Logo_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51328" y="0"/>
            <a:ext cx="1097197" cy="139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5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9"/>
          <p:cNvGrpSpPr/>
          <p:nvPr/>
        </p:nvGrpSpPr>
        <p:grpSpPr>
          <a:xfrm>
            <a:off x="-38099" y="4938694"/>
            <a:ext cx="12272962" cy="2626159"/>
            <a:chOff x="1602" y="1710"/>
            <a:chExt cx="4474" cy="969"/>
          </a:xfrm>
        </p:grpSpPr>
        <p:sp>
          <p:nvSpPr>
            <p:cNvPr id="492" name="Google Shape;492;p9"/>
            <p:cNvSpPr/>
            <p:nvPr/>
          </p:nvSpPr>
          <p:spPr>
            <a:xfrm>
              <a:off x="1606" y="1999"/>
              <a:ext cx="4470" cy="673"/>
            </a:xfrm>
            <a:custGeom>
              <a:avLst/>
              <a:gdLst/>
              <a:ahLst/>
              <a:cxnLst/>
              <a:rect l="l" t="t" r="r" b="b"/>
              <a:pathLst>
                <a:path w="1889" h="283" extrusionOk="0">
                  <a:moveTo>
                    <a:pt x="1889" y="0"/>
                  </a:moveTo>
                  <a:cubicBezTo>
                    <a:pt x="1889" y="0"/>
                    <a:pt x="1608" y="177"/>
                    <a:pt x="971" y="177"/>
                  </a:cubicBezTo>
                  <a:cubicBezTo>
                    <a:pt x="446" y="177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889" y="283"/>
                    <a:pt x="1889" y="283"/>
                    <a:pt x="1889" y="283"/>
                  </a:cubicBezTo>
                  <a:lnTo>
                    <a:pt x="1889" y="0"/>
                  </a:lnTo>
                  <a:close/>
                </a:path>
              </a:pathLst>
            </a:custGeom>
            <a:solidFill>
              <a:srgbClr val="FEC1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1602" y="1710"/>
              <a:ext cx="3584" cy="969"/>
            </a:xfrm>
            <a:custGeom>
              <a:avLst/>
              <a:gdLst/>
              <a:ahLst/>
              <a:cxnLst/>
              <a:rect l="l" t="t" r="r" b="b"/>
              <a:pathLst>
                <a:path w="1515" h="407" extrusionOk="0">
                  <a:moveTo>
                    <a:pt x="0" y="94"/>
                  </a:moveTo>
                  <a:cubicBezTo>
                    <a:pt x="0" y="94"/>
                    <a:pt x="681" y="407"/>
                    <a:pt x="1515" y="232"/>
                  </a:cubicBezTo>
                  <a:cubicBezTo>
                    <a:pt x="1515" y="232"/>
                    <a:pt x="802" y="396"/>
                    <a:pt x="2" y="0"/>
                  </a:cubicBezTo>
                  <a:lnTo>
                    <a:pt x="0" y="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EC117">
                    <a:tint val="66000"/>
                    <a:satMod val="160000"/>
                  </a:srgbClr>
                </a:gs>
                <a:gs pos="50000">
                  <a:srgbClr val="FEC117">
                    <a:tint val="44500"/>
                    <a:satMod val="160000"/>
                  </a:srgbClr>
                </a:gs>
                <a:gs pos="100000">
                  <a:srgbClr val="FEC117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4" name="Google Shape;494;p9"/>
          <p:cNvSpPr txBox="1"/>
          <p:nvPr/>
        </p:nvSpPr>
        <p:spPr>
          <a:xfrm>
            <a:off x="1188099" y="1087925"/>
            <a:ext cx="983153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How and when will orders appear on KDS?</a:t>
            </a:r>
            <a:endParaRPr b="1" i="1" dirty="0">
              <a:solidFill>
                <a:srgbClr val="FEC117"/>
              </a:solidFill>
              <a:latin typeface="Raleway" panose="020B05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App orders are processed through OLO and will appear on all Toast devices the same way online orders appear now.</a:t>
            </a:r>
            <a:endParaRPr sz="2800" dirty="0">
              <a:solidFill>
                <a:schemeClr val="dk2"/>
              </a:solidFill>
              <a:latin typeface="Raleway" panose="020B0503030101060003" pitchFamily="34" charset="0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17" name="Google Shape;494;p9">
            <a:extLst>
              <a:ext uri="{FF2B5EF4-FFF2-40B4-BE49-F238E27FC236}">
                <a16:creationId xmlns:a16="http://schemas.microsoft.com/office/drawing/2014/main" xmlns="" id="{B5AA3748-251D-4CB4-9A18-33ED32FAFA08}"/>
              </a:ext>
            </a:extLst>
          </p:cNvPr>
          <p:cNvSpPr txBox="1"/>
          <p:nvPr/>
        </p:nvSpPr>
        <p:spPr>
          <a:xfrm>
            <a:off x="977613" y="2773872"/>
            <a:ext cx="1009935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How does/will the App affect ticket times? </a:t>
            </a:r>
            <a:endParaRPr sz="3200" b="1" i="1" dirty="0">
              <a:solidFill>
                <a:srgbClr val="FEC117"/>
              </a:solidFill>
              <a:latin typeface="Raleway" panose="020B05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Speed of service is the same. All “To Go” orders should be prioritized. In busier locations, create a ‘pick up’ area at retail. </a:t>
            </a:r>
            <a:endParaRPr sz="2800" dirty="0">
              <a:solidFill>
                <a:schemeClr val="dk2"/>
              </a:solidFill>
              <a:latin typeface="Raleway" panose="020B0503030101060003" pitchFamily="34" charset="0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18" name="Google Shape;494;p9">
            <a:extLst>
              <a:ext uri="{FF2B5EF4-FFF2-40B4-BE49-F238E27FC236}">
                <a16:creationId xmlns:a16="http://schemas.microsoft.com/office/drawing/2014/main" xmlns="" id="{FC6E8C6C-A37E-4414-8951-909D98CBAFE1}"/>
              </a:ext>
            </a:extLst>
          </p:cNvPr>
          <p:cNvSpPr txBox="1"/>
          <p:nvPr/>
        </p:nvSpPr>
        <p:spPr>
          <a:xfrm>
            <a:off x="977613" y="4459819"/>
            <a:ext cx="1054417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When will we be notified of orders placed in advance?</a:t>
            </a:r>
            <a:endParaRPr sz="3200" b="1" i="1" dirty="0">
              <a:solidFill>
                <a:srgbClr val="FEC117"/>
              </a:solidFill>
              <a:latin typeface="Raleway" panose="020B05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App orders appear on all Toast devices 20 minutes before pick up time.</a:t>
            </a:r>
            <a:endParaRPr sz="2800" dirty="0">
              <a:solidFill>
                <a:schemeClr val="dk2"/>
              </a:solidFill>
              <a:latin typeface="Raleway" panose="020B0503030101060003" pitchFamily="34" charset="0"/>
              <a:ea typeface="Source Sans Pro Light"/>
              <a:cs typeface="Source Sans Pro Light"/>
              <a:sym typeface="Source Sans Pro Light"/>
            </a:endParaRPr>
          </a:p>
        </p:txBody>
      </p:sp>
      <p:pic>
        <p:nvPicPr>
          <p:cNvPr id="19" name="Picture 18" descr="LPQ_Final_Logo_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06437" y="0"/>
            <a:ext cx="1097197" cy="139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9"/>
          <p:cNvGrpSpPr/>
          <p:nvPr/>
        </p:nvGrpSpPr>
        <p:grpSpPr>
          <a:xfrm>
            <a:off x="-38099" y="4938694"/>
            <a:ext cx="12272962" cy="2626159"/>
            <a:chOff x="1602" y="1710"/>
            <a:chExt cx="4474" cy="969"/>
          </a:xfrm>
        </p:grpSpPr>
        <p:sp>
          <p:nvSpPr>
            <p:cNvPr id="492" name="Google Shape;492;p9"/>
            <p:cNvSpPr/>
            <p:nvPr/>
          </p:nvSpPr>
          <p:spPr>
            <a:xfrm>
              <a:off x="1606" y="1999"/>
              <a:ext cx="4470" cy="673"/>
            </a:xfrm>
            <a:custGeom>
              <a:avLst/>
              <a:gdLst/>
              <a:ahLst/>
              <a:cxnLst/>
              <a:rect l="l" t="t" r="r" b="b"/>
              <a:pathLst>
                <a:path w="1889" h="283" extrusionOk="0">
                  <a:moveTo>
                    <a:pt x="1889" y="0"/>
                  </a:moveTo>
                  <a:cubicBezTo>
                    <a:pt x="1889" y="0"/>
                    <a:pt x="1608" y="177"/>
                    <a:pt x="971" y="177"/>
                  </a:cubicBezTo>
                  <a:cubicBezTo>
                    <a:pt x="446" y="177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889" y="283"/>
                    <a:pt x="1889" y="283"/>
                    <a:pt x="1889" y="283"/>
                  </a:cubicBezTo>
                  <a:lnTo>
                    <a:pt x="1889" y="0"/>
                  </a:lnTo>
                  <a:close/>
                </a:path>
              </a:pathLst>
            </a:custGeom>
            <a:solidFill>
              <a:srgbClr val="FEC1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1602" y="1710"/>
              <a:ext cx="3584" cy="969"/>
            </a:xfrm>
            <a:custGeom>
              <a:avLst/>
              <a:gdLst/>
              <a:ahLst/>
              <a:cxnLst/>
              <a:rect l="l" t="t" r="r" b="b"/>
              <a:pathLst>
                <a:path w="1515" h="407" extrusionOk="0">
                  <a:moveTo>
                    <a:pt x="0" y="94"/>
                  </a:moveTo>
                  <a:cubicBezTo>
                    <a:pt x="0" y="94"/>
                    <a:pt x="681" y="407"/>
                    <a:pt x="1515" y="232"/>
                  </a:cubicBezTo>
                  <a:cubicBezTo>
                    <a:pt x="1515" y="232"/>
                    <a:pt x="802" y="396"/>
                    <a:pt x="2" y="0"/>
                  </a:cubicBezTo>
                  <a:lnTo>
                    <a:pt x="0" y="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EC117">
                    <a:tint val="66000"/>
                    <a:satMod val="160000"/>
                  </a:srgbClr>
                </a:gs>
                <a:gs pos="50000">
                  <a:srgbClr val="FEC117">
                    <a:tint val="44500"/>
                    <a:satMod val="160000"/>
                  </a:srgbClr>
                </a:gs>
                <a:gs pos="100000">
                  <a:srgbClr val="FEC117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4" name="Google Shape;494;p9"/>
          <p:cNvSpPr txBox="1"/>
          <p:nvPr/>
        </p:nvSpPr>
        <p:spPr>
          <a:xfrm>
            <a:off x="891022" y="318517"/>
            <a:ext cx="9831537" cy="187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What is the refund procedure?</a:t>
            </a:r>
            <a:endParaRPr sz="3200" b="1" i="1" dirty="0">
              <a:solidFill>
                <a:srgbClr val="FEC117"/>
              </a:solidFill>
              <a:latin typeface="Raleway" panose="020B05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Same as procedure as now. If there is a refund issue that can’t be handled in-store, call IT support for assistance. In the interim, make the moment right – Get to Yes! </a:t>
            </a:r>
            <a:endParaRPr sz="2800" dirty="0">
              <a:solidFill>
                <a:schemeClr val="dk2"/>
              </a:solidFill>
              <a:latin typeface="Raleway" panose="020B0503030101060003" pitchFamily="34" charset="0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17" name="Google Shape;494;p9">
            <a:extLst>
              <a:ext uri="{FF2B5EF4-FFF2-40B4-BE49-F238E27FC236}">
                <a16:creationId xmlns:a16="http://schemas.microsoft.com/office/drawing/2014/main" xmlns="" id="{B5AA3748-251D-4CB4-9A18-33ED32FAFA08}"/>
              </a:ext>
            </a:extLst>
          </p:cNvPr>
          <p:cNvSpPr txBox="1"/>
          <p:nvPr/>
        </p:nvSpPr>
        <p:spPr>
          <a:xfrm>
            <a:off x="389907" y="2500021"/>
            <a:ext cx="1116512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Can guests transfer loyalty points from multiple accounts?</a:t>
            </a:r>
            <a:endParaRPr sz="3200" b="1" i="1" dirty="0">
              <a:solidFill>
                <a:srgbClr val="FEC117"/>
              </a:solidFill>
              <a:latin typeface="Raleway" panose="020B0503030101060003" pitchFamily="34" charset="0"/>
            </a:endParaRPr>
          </a:p>
          <a:p>
            <a:pPr lvl="0" algn="ctr"/>
            <a:r>
              <a:rPr lang="en-US" sz="2800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Managers will need to reach out to </a:t>
            </a:r>
            <a:r>
              <a:rPr lang="en-US" sz="2800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  <a:hlinkClick r:id="rId3"/>
              </a:rPr>
              <a:t>mobileapp@lpq.com</a:t>
            </a:r>
            <a:r>
              <a:rPr lang="en-US" sz="2800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 with the guest name and email(s) for any other accounts they may have. </a:t>
            </a:r>
            <a:endParaRPr sz="2800" dirty="0">
              <a:solidFill>
                <a:schemeClr val="dk2"/>
              </a:solidFill>
              <a:latin typeface="Raleway" panose="020B0503030101060003" pitchFamily="34" charset="0"/>
              <a:ea typeface="Source Sans Pro Light"/>
              <a:cs typeface="Source Sans Pro Light"/>
              <a:sym typeface="Source Sans Pro Light"/>
            </a:endParaRPr>
          </a:p>
        </p:txBody>
      </p:sp>
      <p:pic>
        <p:nvPicPr>
          <p:cNvPr id="19" name="Picture 18" descr="LPQ_Final_Logo_2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06437" y="0"/>
            <a:ext cx="1097197" cy="1393817"/>
          </a:xfrm>
          <a:prstGeom prst="rect">
            <a:avLst/>
          </a:prstGeom>
        </p:spPr>
      </p:pic>
      <p:sp>
        <p:nvSpPr>
          <p:cNvPr id="21" name="Google Shape;494;p9">
            <a:extLst>
              <a:ext uri="{FF2B5EF4-FFF2-40B4-BE49-F238E27FC236}">
                <a16:creationId xmlns:a16="http://schemas.microsoft.com/office/drawing/2014/main" xmlns="" id="{FC6E8C6C-A37E-4414-8951-909D98CBAFE1}"/>
              </a:ext>
            </a:extLst>
          </p:cNvPr>
          <p:cNvSpPr txBox="1"/>
          <p:nvPr/>
        </p:nvSpPr>
        <p:spPr>
          <a:xfrm>
            <a:off x="891022" y="4300903"/>
            <a:ext cx="10712523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How do guests transfer points from the old App?</a:t>
            </a:r>
            <a:endParaRPr sz="3200" b="1" i="1" dirty="0">
              <a:solidFill>
                <a:srgbClr val="FEC117"/>
              </a:solidFill>
              <a:latin typeface="Raleway" panose="020B05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As long as the guest logs in with the same email they used prior, their points will auto-transfer. </a:t>
            </a:r>
            <a:endParaRPr sz="2800" dirty="0">
              <a:solidFill>
                <a:schemeClr val="dk2"/>
              </a:solidFill>
              <a:latin typeface="Raleway" panose="020B0503030101060003" pitchFamily="34" charset="0"/>
              <a:ea typeface="Source Sans Pro Light"/>
              <a:cs typeface="Source Sans Pro Light"/>
              <a:sym typeface="Source Sans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75210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9"/>
          <p:cNvGrpSpPr/>
          <p:nvPr/>
        </p:nvGrpSpPr>
        <p:grpSpPr>
          <a:xfrm>
            <a:off x="-38099" y="4938694"/>
            <a:ext cx="12272962" cy="2626159"/>
            <a:chOff x="1602" y="1710"/>
            <a:chExt cx="4474" cy="969"/>
          </a:xfrm>
        </p:grpSpPr>
        <p:sp>
          <p:nvSpPr>
            <p:cNvPr id="492" name="Google Shape;492;p9"/>
            <p:cNvSpPr/>
            <p:nvPr/>
          </p:nvSpPr>
          <p:spPr>
            <a:xfrm>
              <a:off x="1606" y="1999"/>
              <a:ext cx="4470" cy="673"/>
            </a:xfrm>
            <a:custGeom>
              <a:avLst/>
              <a:gdLst/>
              <a:ahLst/>
              <a:cxnLst/>
              <a:rect l="l" t="t" r="r" b="b"/>
              <a:pathLst>
                <a:path w="1889" h="283" extrusionOk="0">
                  <a:moveTo>
                    <a:pt x="1889" y="0"/>
                  </a:moveTo>
                  <a:cubicBezTo>
                    <a:pt x="1889" y="0"/>
                    <a:pt x="1608" y="177"/>
                    <a:pt x="971" y="177"/>
                  </a:cubicBezTo>
                  <a:cubicBezTo>
                    <a:pt x="446" y="177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889" y="283"/>
                    <a:pt x="1889" y="283"/>
                    <a:pt x="1889" y="283"/>
                  </a:cubicBezTo>
                  <a:lnTo>
                    <a:pt x="1889" y="0"/>
                  </a:lnTo>
                  <a:close/>
                </a:path>
              </a:pathLst>
            </a:custGeom>
            <a:solidFill>
              <a:srgbClr val="FEC1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1602" y="1710"/>
              <a:ext cx="3584" cy="969"/>
            </a:xfrm>
            <a:custGeom>
              <a:avLst/>
              <a:gdLst/>
              <a:ahLst/>
              <a:cxnLst/>
              <a:rect l="l" t="t" r="r" b="b"/>
              <a:pathLst>
                <a:path w="1515" h="407" extrusionOk="0">
                  <a:moveTo>
                    <a:pt x="0" y="94"/>
                  </a:moveTo>
                  <a:cubicBezTo>
                    <a:pt x="0" y="94"/>
                    <a:pt x="681" y="407"/>
                    <a:pt x="1515" y="232"/>
                  </a:cubicBezTo>
                  <a:cubicBezTo>
                    <a:pt x="1515" y="232"/>
                    <a:pt x="802" y="396"/>
                    <a:pt x="2" y="0"/>
                  </a:cubicBezTo>
                  <a:lnTo>
                    <a:pt x="0" y="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EC117">
                    <a:tint val="66000"/>
                    <a:satMod val="160000"/>
                  </a:srgbClr>
                </a:gs>
                <a:gs pos="50000">
                  <a:srgbClr val="FEC117">
                    <a:tint val="44500"/>
                    <a:satMod val="160000"/>
                  </a:srgbClr>
                </a:gs>
                <a:gs pos="100000">
                  <a:srgbClr val="FEC117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494;p9">
            <a:extLst>
              <a:ext uri="{FF2B5EF4-FFF2-40B4-BE49-F238E27FC236}">
                <a16:creationId xmlns:a16="http://schemas.microsoft.com/office/drawing/2014/main" xmlns="" id="{B5AA3748-251D-4CB4-9A18-33ED32FAFA08}"/>
              </a:ext>
            </a:extLst>
          </p:cNvPr>
          <p:cNvSpPr txBox="1"/>
          <p:nvPr/>
        </p:nvSpPr>
        <p:spPr>
          <a:xfrm>
            <a:off x="366606" y="184343"/>
            <a:ext cx="10712523" cy="187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Can a guest redeem multiple awards in one transaction?</a:t>
            </a:r>
            <a:endParaRPr sz="3200" b="1" i="1" dirty="0">
              <a:solidFill>
                <a:srgbClr val="FEC117"/>
              </a:solidFill>
              <a:latin typeface="Raleway" panose="020B05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No. Only one reward may be redeemed at a time. If a guest has multiple rewards to redeem, each reward must be its own transaction. </a:t>
            </a:r>
            <a:endParaRPr sz="2800" dirty="0">
              <a:solidFill>
                <a:schemeClr val="dk2"/>
              </a:solidFill>
              <a:latin typeface="Raleway" panose="020B0503030101060003" pitchFamily="34" charset="0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18" name="Google Shape;494;p9">
            <a:extLst>
              <a:ext uri="{FF2B5EF4-FFF2-40B4-BE49-F238E27FC236}">
                <a16:creationId xmlns:a16="http://schemas.microsoft.com/office/drawing/2014/main" xmlns="" id="{FC6E8C6C-A37E-4414-8951-909D98CBAFE1}"/>
              </a:ext>
            </a:extLst>
          </p:cNvPr>
          <p:cNvSpPr txBox="1"/>
          <p:nvPr/>
        </p:nvSpPr>
        <p:spPr>
          <a:xfrm>
            <a:off x="495370" y="2246083"/>
            <a:ext cx="10712523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Are modifiers included in Reward Redemption?</a:t>
            </a:r>
            <a:endParaRPr sz="3200" b="1" i="1" dirty="0">
              <a:solidFill>
                <a:srgbClr val="FEC117"/>
              </a:solidFill>
              <a:latin typeface="Raleway" panose="020B05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No. Modifications will be an extra charge; however, they will earn points towards loyalty. </a:t>
            </a:r>
            <a:endParaRPr sz="2800" dirty="0">
              <a:solidFill>
                <a:schemeClr val="dk2"/>
              </a:solidFill>
              <a:latin typeface="Raleway" panose="020B0503030101060003" pitchFamily="34" charset="0"/>
              <a:ea typeface="Source Sans Pro Light"/>
              <a:cs typeface="Source Sans Pro Light"/>
              <a:sym typeface="Source Sans Pro Light"/>
            </a:endParaRPr>
          </a:p>
        </p:txBody>
      </p:sp>
      <p:pic>
        <p:nvPicPr>
          <p:cNvPr id="19" name="Picture 18" descr="LPQ_Final_Logo_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06437" y="0"/>
            <a:ext cx="1097197" cy="1393817"/>
          </a:xfrm>
          <a:prstGeom prst="rect">
            <a:avLst/>
          </a:prstGeom>
        </p:spPr>
      </p:pic>
      <p:sp>
        <p:nvSpPr>
          <p:cNvPr id="9" name="Google Shape;494;p9"/>
          <p:cNvSpPr txBox="1"/>
          <p:nvPr/>
        </p:nvSpPr>
        <p:spPr>
          <a:xfrm>
            <a:off x="935862" y="4091082"/>
            <a:ext cx="9831537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Can I look up guest information if they don’t have their QR code/phone? </a:t>
            </a:r>
            <a:endParaRPr sz="3200" b="1" i="1" dirty="0">
              <a:solidFill>
                <a:srgbClr val="FEC117"/>
              </a:solidFill>
              <a:latin typeface="Raleway" panose="020B05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Yes. Use TOAST to search for the guest (the same way we do now) while the check is still open. </a:t>
            </a:r>
            <a:endParaRPr sz="2800" dirty="0">
              <a:solidFill>
                <a:schemeClr val="dk2"/>
              </a:solidFill>
              <a:latin typeface="Raleway" panose="020B0503030101060003" pitchFamily="34" charset="0"/>
              <a:ea typeface="Source Sans Pro Light"/>
              <a:cs typeface="Source Sans Pro Light"/>
              <a:sym typeface="Source Sans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87620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9"/>
          <p:cNvGrpSpPr/>
          <p:nvPr/>
        </p:nvGrpSpPr>
        <p:grpSpPr>
          <a:xfrm>
            <a:off x="-38099" y="4938694"/>
            <a:ext cx="12272962" cy="2626159"/>
            <a:chOff x="1602" y="1710"/>
            <a:chExt cx="4474" cy="969"/>
          </a:xfrm>
        </p:grpSpPr>
        <p:sp>
          <p:nvSpPr>
            <p:cNvPr id="492" name="Google Shape;492;p9"/>
            <p:cNvSpPr/>
            <p:nvPr/>
          </p:nvSpPr>
          <p:spPr>
            <a:xfrm>
              <a:off x="1606" y="1999"/>
              <a:ext cx="4470" cy="673"/>
            </a:xfrm>
            <a:custGeom>
              <a:avLst/>
              <a:gdLst/>
              <a:ahLst/>
              <a:cxnLst/>
              <a:rect l="l" t="t" r="r" b="b"/>
              <a:pathLst>
                <a:path w="1889" h="283" extrusionOk="0">
                  <a:moveTo>
                    <a:pt x="1889" y="0"/>
                  </a:moveTo>
                  <a:cubicBezTo>
                    <a:pt x="1889" y="0"/>
                    <a:pt x="1608" y="177"/>
                    <a:pt x="971" y="177"/>
                  </a:cubicBezTo>
                  <a:cubicBezTo>
                    <a:pt x="446" y="177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889" y="283"/>
                    <a:pt x="1889" y="283"/>
                    <a:pt x="1889" y="283"/>
                  </a:cubicBezTo>
                  <a:lnTo>
                    <a:pt x="1889" y="0"/>
                  </a:lnTo>
                  <a:close/>
                </a:path>
              </a:pathLst>
            </a:custGeom>
            <a:solidFill>
              <a:srgbClr val="FEC1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1602" y="1710"/>
              <a:ext cx="3584" cy="969"/>
            </a:xfrm>
            <a:custGeom>
              <a:avLst/>
              <a:gdLst/>
              <a:ahLst/>
              <a:cxnLst/>
              <a:rect l="l" t="t" r="r" b="b"/>
              <a:pathLst>
                <a:path w="1515" h="407" extrusionOk="0">
                  <a:moveTo>
                    <a:pt x="0" y="94"/>
                  </a:moveTo>
                  <a:cubicBezTo>
                    <a:pt x="0" y="94"/>
                    <a:pt x="681" y="407"/>
                    <a:pt x="1515" y="232"/>
                  </a:cubicBezTo>
                  <a:cubicBezTo>
                    <a:pt x="1515" y="232"/>
                    <a:pt x="802" y="396"/>
                    <a:pt x="2" y="0"/>
                  </a:cubicBezTo>
                  <a:lnTo>
                    <a:pt x="0" y="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EC117">
                    <a:tint val="66000"/>
                    <a:satMod val="160000"/>
                  </a:srgbClr>
                </a:gs>
                <a:gs pos="50000">
                  <a:srgbClr val="FEC117">
                    <a:tint val="44500"/>
                    <a:satMod val="160000"/>
                  </a:srgbClr>
                </a:gs>
                <a:gs pos="100000">
                  <a:srgbClr val="FEC117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494;p9">
            <a:extLst>
              <a:ext uri="{FF2B5EF4-FFF2-40B4-BE49-F238E27FC236}">
                <a16:creationId xmlns:a16="http://schemas.microsoft.com/office/drawing/2014/main" xmlns="" id="{B5AA3748-251D-4CB4-9A18-33ED32FAFA08}"/>
              </a:ext>
            </a:extLst>
          </p:cNvPr>
          <p:cNvSpPr txBox="1"/>
          <p:nvPr/>
        </p:nvSpPr>
        <p:spPr>
          <a:xfrm>
            <a:off x="15737" y="2120411"/>
            <a:ext cx="12219126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Can a guest order catering and/or earn rewards through catering?</a:t>
            </a:r>
            <a:endParaRPr sz="2800" b="1" i="1" dirty="0">
              <a:solidFill>
                <a:srgbClr val="FEC117"/>
              </a:solidFill>
              <a:latin typeface="Raleway" panose="020B05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No. Catering orders should be placed through Catering.                              In addition, guests DO NOT earn points on catering orders. </a:t>
            </a:r>
            <a:endParaRPr sz="2800" dirty="0">
              <a:solidFill>
                <a:schemeClr val="dk2"/>
              </a:solidFill>
              <a:latin typeface="Raleway" panose="020B0503030101060003" pitchFamily="34" charset="0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18" name="Google Shape;494;p9">
            <a:extLst>
              <a:ext uri="{FF2B5EF4-FFF2-40B4-BE49-F238E27FC236}">
                <a16:creationId xmlns:a16="http://schemas.microsoft.com/office/drawing/2014/main" xmlns="" id="{FC6E8C6C-A37E-4414-8951-909D98CBAFE1}"/>
              </a:ext>
            </a:extLst>
          </p:cNvPr>
          <p:cNvSpPr txBox="1"/>
          <p:nvPr/>
        </p:nvSpPr>
        <p:spPr>
          <a:xfrm>
            <a:off x="15737" y="3501338"/>
            <a:ext cx="12103634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What can I do if we aren’t able to locate a guest’s info for their points? </a:t>
            </a:r>
            <a:endParaRPr sz="3200" b="1" i="1" dirty="0">
              <a:solidFill>
                <a:srgbClr val="FEC117"/>
              </a:solidFill>
              <a:latin typeface="Raleway" panose="020B05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u="sng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Managers  </a:t>
            </a:r>
            <a:r>
              <a:rPr lang="en-US" sz="2800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(Never Guests) should reach out to </a:t>
            </a:r>
            <a:r>
              <a:rPr lang="en-US" sz="2800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  <a:hlinkClick r:id="rId3"/>
              </a:rPr>
              <a:t>mobileapp@lpq.com</a:t>
            </a:r>
            <a:r>
              <a:rPr lang="en-US" sz="2800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 for support.                                                                                                                   </a:t>
            </a:r>
            <a:r>
              <a:rPr lang="en-US" sz="2800" i="1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Include: Guest Name, Phone Number &amp; Email</a:t>
            </a:r>
            <a:endParaRPr sz="2800" i="1" dirty="0">
              <a:solidFill>
                <a:schemeClr val="dk2"/>
              </a:solidFill>
              <a:latin typeface="Raleway" panose="020B0503030101060003" pitchFamily="34" charset="0"/>
              <a:ea typeface="Source Sans Pro Light"/>
              <a:cs typeface="Source Sans Pro Light"/>
              <a:sym typeface="Source Sans Pro Light"/>
            </a:endParaRPr>
          </a:p>
        </p:txBody>
      </p:sp>
      <p:pic>
        <p:nvPicPr>
          <p:cNvPr id="19" name="Picture 18" descr="LPQ_Final_Logo_2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06437" y="0"/>
            <a:ext cx="1097197" cy="1393817"/>
          </a:xfrm>
          <a:prstGeom prst="rect">
            <a:avLst/>
          </a:prstGeom>
        </p:spPr>
      </p:pic>
      <p:sp>
        <p:nvSpPr>
          <p:cNvPr id="9" name="Google Shape;494;p9"/>
          <p:cNvSpPr txBox="1"/>
          <p:nvPr/>
        </p:nvSpPr>
        <p:spPr>
          <a:xfrm>
            <a:off x="756373" y="320801"/>
            <a:ext cx="10250064" cy="187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Can guests earn points without paying with the App?</a:t>
            </a:r>
            <a:endParaRPr sz="3200" b="1" i="1" dirty="0">
              <a:solidFill>
                <a:srgbClr val="FEC117"/>
              </a:solidFill>
              <a:latin typeface="Raleway" panose="020B05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Yes. It’s the same procedure we use now: Start a check for the guest, look up and select the guest, and proceed to take guest’s preferred Method of Payment. </a:t>
            </a:r>
            <a:endParaRPr sz="2800" dirty="0">
              <a:solidFill>
                <a:schemeClr val="dk2"/>
              </a:solidFill>
              <a:latin typeface="Raleway" panose="020B0503030101060003" pitchFamily="34" charset="0"/>
              <a:ea typeface="Source Sans Pro Light"/>
              <a:cs typeface="Source Sans Pro Light"/>
              <a:sym typeface="Source Sans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4957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9"/>
          <p:cNvGrpSpPr/>
          <p:nvPr/>
        </p:nvGrpSpPr>
        <p:grpSpPr>
          <a:xfrm>
            <a:off x="-38099" y="4938694"/>
            <a:ext cx="12272962" cy="2626159"/>
            <a:chOff x="1602" y="1710"/>
            <a:chExt cx="4474" cy="969"/>
          </a:xfrm>
        </p:grpSpPr>
        <p:sp>
          <p:nvSpPr>
            <p:cNvPr id="492" name="Google Shape;492;p9"/>
            <p:cNvSpPr/>
            <p:nvPr/>
          </p:nvSpPr>
          <p:spPr>
            <a:xfrm>
              <a:off x="1606" y="1999"/>
              <a:ext cx="4470" cy="673"/>
            </a:xfrm>
            <a:custGeom>
              <a:avLst/>
              <a:gdLst/>
              <a:ahLst/>
              <a:cxnLst/>
              <a:rect l="l" t="t" r="r" b="b"/>
              <a:pathLst>
                <a:path w="1889" h="283" extrusionOk="0">
                  <a:moveTo>
                    <a:pt x="1889" y="0"/>
                  </a:moveTo>
                  <a:cubicBezTo>
                    <a:pt x="1889" y="0"/>
                    <a:pt x="1608" y="177"/>
                    <a:pt x="971" y="177"/>
                  </a:cubicBezTo>
                  <a:cubicBezTo>
                    <a:pt x="446" y="177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889" y="283"/>
                    <a:pt x="1889" y="283"/>
                    <a:pt x="1889" y="283"/>
                  </a:cubicBezTo>
                  <a:lnTo>
                    <a:pt x="1889" y="0"/>
                  </a:lnTo>
                  <a:close/>
                </a:path>
              </a:pathLst>
            </a:custGeom>
            <a:solidFill>
              <a:srgbClr val="FEC1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1602" y="1710"/>
              <a:ext cx="3584" cy="969"/>
            </a:xfrm>
            <a:custGeom>
              <a:avLst/>
              <a:gdLst/>
              <a:ahLst/>
              <a:cxnLst/>
              <a:rect l="l" t="t" r="r" b="b"/>
              <a:pathLst>
                <a:path w="1515" h="407" extrusionOk="0">
                  <a:moveTo>
                    <a:pt x="0" y="94"/>
                  </a:moveTo>
                  <a:cubicBezTo>
                    <a:pt x="0" y="94"/>
                    <a:pt x="681" y="407"/>
                    <a:pt x="1515" y="232"/>
                  </a:cubicBezTo>
                  <a:cubicBezTo>
                    <a:pt x="1515" y="232"/>
                    <a:pt x="802" y="396"/>
                    <a:pt x="2" y="0"/>
                  </a:cubicBezTo>
                  <a:lnTo>
                    <a:pt x="0" y="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EC117">
                    <a:tint val="66000"/>
                    <a:satMod val="160000"/>
                  </a:srgbClr>
                </a:gs>
                <a:gs pos="50000">
                  <a:srgbClr val="FEC117">
                    <a:tint val="44500"/>
                    <a:satMod val="160000"/>
                  </a:srgbClr>
                </a:gs>
                <a:gs pos="100000">
                  <a:srgbClr val="FEC117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4" name="Google Shape;494;p9"/>
          <p:cNvSpPr txBox="1"/>
          <p:nvPr/>
        </p:nvSpPr>
        <p:spPr>
          <a:xfrm>
            <a:off x="80899" y="387681"/>
            <a:ext cx="10981778" cy="313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sz="3200" b="1" i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sym typeface="Source Sans Pro"/>
              </a:rPr>
              <a:t>If a guest does not have their app, can we still look them up and access their rewards? </a:t>
            </a:r>
            <a:endParaRPr lang="en-US" sz="3200" b="1" i="1" dirty="0">
              <a:solidFill>
                <a:srgbClr val="FEC117"/>
              </a:solidFill>
              <a:latin typeface="Raleway" panose="020B0503030101060003" pitchFamily="34" charset="0"/>
            </a:endParaRPr>
          </a:p>
          <a:p>
            <a:pPr lvl="0" algn="ctr"/>
            <a:r>
              <a:rPr lang="en-US" sz="2800" dirty="0">
                <a:latin typeface="Raleway" panose="020B0503030101060003" pitchFamily="34" charset="0"/>
              </a:rPr>
              <a:t>Just as we do now, look up a guest in Toast. While the check is open, add eligible item (</a:t>
            </a:r>
            <a:r>
              <a:rPr lang="en-US" sz="2800" dirty="0" err="1">
                <a:latin typeface="Raleway" panose="020B0503030101060003" pitchFamily="34" charset="0"/>
              </a:rPr>
              <a:t>eg</a:t>
            </a:r>
            <a:r>
              <a:rPr lang="en-US" sz="2800" dirty="0">
                <a:latin typeface="Raleway" panose="020B0503030101060003" pitchFamily="34" charset="0"/>
              </a:rPr>
              <a:t>. </a:t>
            </a:r>
            <a:r>
              <a:rPr lang="en-US" sz="2800" dirty="0" err="1">
                <a:latin typeface="Raleway" panose="020B0503030101060003" pitchFamily="34" charset="0"/>
              </a:rPr>
              <a:t>Avo</a:t>
            </a:r>
            <a:r>
              <a:rPr lang="en-US" sz="2800" dirty="0">
                <a:latin typeface="Raleway" panose="020B0503030101060003" pitchFamily="34" charset="0"/>
              </a:rPr>
              <a:t> Toast) to the check. Go to </a:t>
            </a:r>
            <a:r>
              <a:rPr lang="en-US" sz="2800" b="1" dirty="0">
                <a:latin typeface="Raleway" panose="020B0503030101060003" pitchFamily="34" charset="0"/>
              </a:rPr>
              <a:t>REWARDS</a:t>
            </a:r>
            <a:r>
              <a:rPr lang="en-US" sz="2800" dirty="0">
                <a:latin typeface="Raleway" panose="020B0503030101060003" pitchFamily="34" charset="0"/>
              </a:rPr>
              <a:t>. Then </a:t>
            </a:r>
            <a:r>
              <a:rPr lang="en-US" sz="2800" b="1" dirty="0">
                <a:latin typeface="Raleway" panose="020B0503030101060003" pitchFamily="34" charset="0"/>
              </a:rPr>
              <a:t>LOOK UP CUSTOMER. </a:t>
            </a:r>
            <a:r>
              <a:rPr lang="en-US" sz="2800" dirty="0">
                <a:latin typeface="Raleway" panose="020B0503030101060003" pitchFamily="34" charset="0"/>
              </a:rPr>
              <a:t>Input email/name.  Highlight guest and select </a:t>
            </a:r>
            <a:r>
              <a:rPr lang="en-US" sz="2800" b="1" dirty="0">
                <a:latin typeface="Raleway" panose="020B0503030101060003" pitchFamily="34" charset="0"/>
              </a:rPr>
              <a:t>DONE</a:t>
            </a:r>
            <a:r>
              <a:rPr lang="en-US" sz="2800" dirty="0">
                <a:latin typeface="Raleway" panose="020B0503030101060003" pitchFamily="34" charset="0"/>
              </a:rPr>
              <a:t>. Eligible items for redemption will appear. Click </a:t>
            </a:r>
            <a:r>
              <a:rPr lang="en-US" sz="2800" b="1" dirty="0">
                <a:latin typeface="Raleway" panose="020B0503030101060003" pitchFamily="34" charset="0"/>
              </a:rPr>
              <a:t>REDEEM</a:t>
            </a:r>
            <a:r>
              <a:rPr lang="en-US" sz="2800" dirty="0">
                <a:latin typeface="Raleway" panose="020B0503030101060003" pitchFamily="34" charset="0"/>
              </a:rPr>
              <a:t>. Process check as normal.</a:t>
            </a:r>
          </a:p>
        </p:txBody>
      </p:sp>
      <p:pic>
        <p:nvPicPr>
          <p:cNvPr id="19" name="Picture 18" descr="LPQ_Final_Logo_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06437" y="0"/>
            <a:ext cx="1097197" cy="1393817"/>
          </a:xfrm>
          <a:prstGeom prst="rect">
            <a:avLst/>
          </a:prstGeom>
        </p:spPr>
      </p:pic>
      <p:sp>
        <p:nvSpPr>
          <p:cNvPr id="7" name="Google Shape;494;p9"/>
          <p:cNvSpPr txBox="1"/>
          <p:nvPr/>
        </p:nvSpPr>
        <p:spPr>
          <a:xfrm>
            <a:off x="1116999" y="5131192"/>
            <a:ext cx="983153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Do rewards expire? </a:t>
            </a:r>
            <a:endParaRPr sz="3200" b="1" i="1" dirty="0">
              <a:solidFill>
                <a:srgbClr val="FEC117"/>
              </a:solidFill>
              <a:latin typeface="Raleway" panose="020B05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No.  Points never expire and can be rolled over. </a:t>
            </a:r>
            <a:endParaRPr sz="2800" dirty="0">
              <a:solidFill>
                <a:schemeClr val="dk2"/>
              </a:solidFill>
              <a:latin typeface="Raleway" panose="020B0503030101060003" pitchFamily="34" charset="0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8" name="Google Shape;494;p9"/>
          <p:cNvSpPr txBox="1"/>
          <p:nvPr/>
        </p:nvSpPr>
        <p:spPr>
          <a:xfrm>
            <a:off x="56813" y="3602045"/>
            <a:ext cx="1202273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Can a guest pay without the App/QR Code using their balance? </a:t>
            </a:r>
            <a:endParaRPr sz="3200" b="1" i="1" dirty="0">
              <a:solidFill>
                <a:srgbClr val="FEC117"/>
              </a:solidFill>
              <a:latin typeface="Raleway" panose="020B05030301010600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2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No.  Guests MUST have their QR Code to pay, but may continue to redeem and earn rewards without the code. </a:t>
            </a:r>
            <a:endParaRPr sz="2800" dirty="0">
              <a:solidFill>
                <a:schemeClr val="dk2"/>
              </a:solidFill>
              <a:latin typeface="Raleway" panose="020B0503030101060003" pitchFamily="34" charset="0"/>
              <a:ea typeface="Source Sans Pro Light"/>
              <a:cs typeface="Source Sans Pro Light"/>
              <a:sym typeface="Source Sans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0361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9"/>
          <p:cNvGrpSpPr/>
          <p:nvPr/>
        </p:nvGrpSpPr>
        <p:grpSpPr>
          <a:xfrm>
            <a:off x="-38099" y="4938694"/>
            <a:ext cx="12272962" cy="2626159"/>
            <a:chOff x="1602" y="1710"/>
            <a:chExt cx="4474" cy="969"/>
          </a:xfrm>
        </p:grpSpPr>
        <p:sp>
          <p:nvSpPr>
            <p:cNvPr id="492" name="Google Shape;492;p9"/>
            <p:cNvSpPr/>
            <p:nvPr/>
          </p:nvSpPr>
          <p:spPr>
            <a:xfrm>
              <a:off x="1606" y="1999"/>
              <a:ext cx="4470" cy="673"/>
            </a:xfrm>
            <a:custGeom>
              <a:avLst/>
              <a:gdLst/>
              <a:ahLst/>
              <a:cxnLst/>
              <a:rect l="l" t="t" r="r" b="b"/>
              <a:pathLst>
                <a:path w="1889" h="283" extrusionOk="0">
                  <a:moveTo>
                    <a:pt x="1889" y="0"/>
                  </a:moveTo>
                  <a:cubicBezTo>
                    <a:pt x="1889" y="0"/>
                    <a:pt x="1608" y="177"/>
                    <a:pt x="971" y="177"/>
                  </a:cubicBezTo>
                  <a:cubicBezTo>
                    <a:pt x="446" y="177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889" y="283"/>
                    <a:pt x="1889" y="283"/>
                    <a:pt x="1889" y="283"/>
                  </a:cubicBezTo>
                  <a:lnTo>
                    <a:pt x="1889" y="0"/>
                  </a:lnTo>
                  <a:close/>
                </a:path>
              </a:pathLst>
            </a:custGeom>
            <a:solidFill>
              <a:srgbClr val="FEC1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1602" y="1710"/>
              <a:ext cx="3584" cy="969"/>
            </a:xfrm>
            <a:custGeom>
              <a:avLst/>
              <a:gdLst/>
              <a:ahLst/>
              <a:cxnLst/>
              <a:rect l="l" t="t" r="r" b="b"/>
              <a:pathLst>
                <a:path w="1515" h="407" extrusionOk="0">
                  <a:moveTo>
                    <a:pt x="0" y="94"/>
                  </a:moveTo>
                  <a:cubicBezTo>
                    <a:pt x="0" y="94"/>
                    <a:pt x="681" y="407"/>
                    <a:pt x="1515" y="232"/>
                  </a:cubicBezTo>
                  <a:cubicBezTo>
                    <a:pt x="1515" y="232"/>
                    <a:pt x="802" y="396"/>
                    <a:pt x="2" y="0"/>
                  </a:cubicBezTo>
                  <a:lnTo>
                    <a:pt x="0" y="9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EC117">
                    <a:tint val="66000"/>
                    <a:satMod val="160000"/>
                  </a:srgbClr>
                </a:gs>
                <a:gs pos="50000">
                  <a:srgbClr val="FEC117">
                    <a:tint val="44500"/>
                    <a:satMod val="160000"/>
                  </a:srgbClr>
                </a:gs>
                <a:gs pos="100000">
                  <a:srgbClr val="FEC117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4" name="Google Shape;494;p9"/>
          <p:cNvSpPr txBox="1"/>
          <p:nvPr/>
        </p:nvSpPr>
        <p:spPr>
          <a:xfrm>
            <a:off x="2328021" y="4032316"/>
            <a:ext cx="755386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 You Have Any Questions? </a:t>
            </a:r>
            <a:endParaRPr dirty="0"/>
          </a:p>
        </p:txBody>
      </p:sp>
      <p:sp>
        <p:nvSpPr>
          <p:cNvPr id="495" name="Google Shape;495;p9"/>
          <p:cNvSpPr/>
          <p:nvPr/>
        </p:nvSpPr>
        <p:spPr>
          <a:xfrm>
            <a:off x="3764243" y="1750590"/>
            <a:ext cx="4754993" cy="2124998"/>
          </a:xfrm>
          <a:custGeom>
            <a:avLst/>
            <a:gdLst/>
            <a:ahLst/>
            <a:cxnLst/>
            <a:rect l="l" t="t" r="r" b="b"/>
            <a:pathLst>
              <a:path w="4754993" h="2124998" extrusionOk="0">
                <a:moveTo>
                  <a:pt x="2132703" y="1017111"/>
                </a:moveTo>
                <a:cubicBezTo>
                  <a:pt x="2099338" y="1045988"/>
                  <a:pt x="2072604" y="1076602"/>
                  <a:pt x="2052501" y="1108951"/>
                </a:cubicBezTo>
                <a:cubicBezTo>
                  <a:pt x="2032398" y="1141300"/>
                  <a:pt x="2022083" y="1176332"/>
                  <a:pt x="2021557" y="1214047"/>
                </a:cubicBezTo>
                <a:cubicBezTo>
                  <a:pt x="2022609" y="1276904"/>
                  <a:pt x="2045134" y="1327295"/>
                  <a:pt x="2089129" y="1365220"/>
                </a:cubicBezTo>
                <a:cubicBezTo>
                  <a:pt x="2133124" y="1403145"/>
                  <a:pt x="2192276" y="1422607"/>
                  <a:pt x="2266584" y="1423606"/>
                </a:cubicBezTo>
                <a:cubicBezTo>
                  <a:pt x="2300740" y="1423554"/>
                  <a:pt x="2335365" y="1417978"/>
                  <a:pt x="2370458" y="1406879"/>
                </a:cubicBezTo>
                <a:cubicBezTo>
                  <a:pt x="2405553" y="1395781"/>
                  <a:pt x="2440790" y="1379475"/>
                  <a:pt x="2476173" y="1357961"/>
                </a:cubicBezTo>
                <a:cubicBezTo>
                  <a:pt x="2411531" y="1306045"/>
                  <a:pt x="2350190" y="1251445"/>
                  <a:pt x="2292151" y="1194164"/>
                </a:cubicBezTo>
                <a:cubicBezTo>
                  <a:pt x="2234112" y="1136882"/>
                  <a:pt x="2180963" y="1077864"/>
                  <a:pt x="2132703" y="1017111"/>
                </a:cubicBezTo>
                <a:close/>
                <a:moveTo>
                  <a:pt x="746983" y="320248"/>
                </a:moveTo>
                <a:cubicBezTo>
                  <a:pt x="633401" y="321615"/>
                  <a:pt x="544282" y="368101"/>
                  <a:pt x="479627" y="459706"/>
                </a:cubicBezTo>
                <a:cubicBezTo>
                  <a:pt x="414971" y="551311"/>
                  <a:pt x="382038" y="679831"/>
                  <a:pt x="380828" y="845266"/>
                </a:cubicBezTo>
                <a:cubicBezTo>
                  <a:pt x="382038" y="1022008"/>
                  <a:pt x="414971" y="1158836"/>
                  <a:pt x="479627" y="1255752"/>
                </a:cubicBezTo>
                <a:cubicBezTo>
                  <a:pt x="544282" y="1352668"/>
                  <a:pt x="633401" y="1401783"/>
                  <a:pt x="746983" y="1403098"/>
                </a:cubicBezTo>
                <a:cubicBezTo>
                  <a:pt x="860564" y="1401783"/>
                  <a:pt x="949683" y="1352668"/>
                  <a:pt x="1014340" y="1255752"/>
                </a:cubicBezTo>
                <a:cubicBezTo>
                  <a:pt x="1078996" y="1158836"/>
                  <a:pt x="1111930" y="1022008"/>
                  <a:pt x="1113140" y="845266"/>
                </a:cubicBezTo>
                <a:cubicBezTo>
                  <a:pt x="1111930" y="679831"/>
                  <a:pt x="1078996" y="551310"/>
                  <a:pt x="1014340" y="459706"/>
                </a:cubicBezTo>
                <a:cubicBezTo>
                  <a:pt x="949683" y="368101"/>
                  <a:pt x="860564" y="321615"/>
                  <a:pt x="746983" y="320248"/>
                </a:cubicBezTo>
                <a:close/>
                <a:moveTo>
                  <a:pt x="4002965" y="312676"/>
                </a:moveTo>
                <a:cubicBezTo>
                  <a:pt x="3982777" y="400746"/>
                  <a:pt x="3961957" y="490395"/>
                  <a:pt x="3940506" y="581621"/>
                </a:cubicBezTo>
                <a:cubicBezTo>
                  <a:pt x="3919056" y="672848"/>
                  <a:pt x="3896975" y="759970"/>
                  <a:pt x="3874262" y="842988"/>
                </a:cubicBezTo>
                <a:lnTo>
                  <a:pt x="3833885" y="994505"/>
                </a:lnTo>
                <a:lnTo>
                  <a:pt x="4184664" y="994505"/>
                </a:lnTo>
                <a:lnTo>
                  <a:pt x="4146810" y="842988"/>
                </a:lnTo>
                <a:cubicBezTo>
                  <a:pt x="4124045" y="759812"/>
                  <a:pt x="4101438" y="672374"/>
                  <a:pt x="4078988" y="580674"/>
                </a:cubicBezTo>
                <a:cubicBezTo>
                  <a:pt x="4056539" y="488974"/>
                  <a:pt x="4034563" y="399642"/>
                  <a:pt x="4013060" y="312676"/>
                </a:cubicBezTo>
                <a:close/>
                <a:moveTo>
                  <a:pt x="2324631" y="244524"/>
                </a:moveTo>
                <a:cubicBezTo>
                  <a:pt x="2281933" y="245102"/>
                  <a:pt x="2246658" y="261618"/>
                  <a:pt x="2218806" y="294070"/>
                </a:cubicBezTo>
                <a:cubicBezTo>
                  <a:pt x="2190955" y="326522"/>
                  <a:pt x="2176529" y="371441"/>
                  <a:pt x="2175528" y="428828"/>
                </a:cubicBezTo>
                <a:cubicBezTo>
                  <a:pt x="2175687" y="459283"/>
                  <a:pt x="2180425" y="491159"/>
                  <a:pt x="2189744" y="524455"/>
                </a:cubicBezTo>
                <a:cubicBezTo>
                  <a:pt x="2199063" y="557751"/>
                  <a:pt x="2212015" y="591521"/>
                  <a:pt x="2228599" y="625764"/>
                </a:cubicBezTo>
                <a:cubicBezTo>
                  <a:pt x="2289304" y="591258"/>
                  <a:pt x="2339110" y="554227"/>
                  <a:pt x="2378018" y="514672"/>
                </a:cubicBezTo>
                <a:cubicBezTo>
                  <a:pt x="2416925" y="475116"/>
                  <a:pt x="2437037" y="427986"/>
                  <a:pt x="2438353" y="373282"/>
                </a:cubicBezTo>
                <a:cubicBezTo>
                  <a:pt x="2438511" y="333674"/>
                  <a:pt x="2429350" y="302431"/>
                  <a:pt x="2410870" y="279552"/>
                </a:cubicBezTo>
                <a:cubicBezTo>
                  <a:pt x="2392391" y="256673"/>
                  <a:pt x="2363645" y="244997"/>
                  <a:pt x="2324631" y="244524"/>
                </a:cubicBezTo>
                <a:close/>
                <a:moveTo>
                  <a:pt x="3793508" y="30289"/>
                </a:moveTo>
                <a:lnTo>
                  <a:pt x="4240183" y="30289"/>
                </a:lnTo>
                <a:lnTo>
                  <a:pt x="4754993" y="1675703"/>
                </a:lnTo>
                <a:lnTo>
                  <a:pt x="4361315" y="1675703"/>
                </a:lnTo>
                <a:lnTo>
                  <a:pt x="4260371" y="1284464"/>
                </a:lnTo>
                <a:lnTo>
                  <a:pt x="3758178" y="1284464"/>
                </a:lnTo>
                <a:lnTo>
                  <a:pt x="3657234" y="1675703"/>
                </a:lnTo>
                <a:lnTo>
                  <a:pt x="3278696" y="1675703"/>
                </a:lnTo>
                <a:close/>
                <a:moveTo>
                  <a:pt x="2317050" y="0"/>
                </a:moveTo>
                <a:cubicBezTo>
                  <a:pt x="2442094" y="1361"/>
                  <a:pt x="2540297" y="35191"/>
                  <a:pt x="2611658" y="101489"/>
                </a:cubicBezTo>
                <a:cubicBezTo>
                  <a:pt x="2683019" y="167787"/>
                  <a:pt x="2719380" y="258384"/>
                  <a:pt x="2720740" y="373282"/>
                </a:cubicBezTo>
                <a:cubicBezTo>
                  <a:pt x="2717171" y="479377"/>
                  <a:pt x="2681446" y="569534"/>
                  <a:pt x="2613567" y="643753"/>
                </a:cubicBezTo>
                <a:cubicBezTo>
                  <a:pt x="2545687" y="717972"/>
                  <a:pt x="2467065" y="783512"/>
                  <a:pt x="2377702" y="840374"/>
                </a:cubicBezTo>
                <a:cubicBezTo>
                  <a:pt x="2424781" y="894867"/>
                  <a:pt x="2476403" y="947468"/>
                  <a:pt x="2532570" y="998175"/>
                </a:cubicBezTo>
                <a:cubicBezTo>
                  <a:pt x="2588736" y="1048881"/>
                  <a:pt x="2647257" y="1096432"/>
                  <a:pt x="2708133" y="1140827"/>
                </a:cubicBezTo>
                <a:cubicBezTo>
                  <a:pt x="2749932" y="1086543"/>
                  <a:pt x="2786843" y="1026579"/>
                  <a:pt x="2818867" y="960934"/>
                </a:cubicBezTo>
                <a:cubicBezTo>
                  <a:pt x="2850890" y="895288"/>
                  <a:pt x="2877078" y="823962"/>
                  <a:pt x="2897428" y="746955"/>
                </a:cubicBezTo>
                <a:lnTo>
                  <a:pt x="3235661" y="746955"/>
                </a:lnTo>
                <a:cubicBezTo>
                  <a:pt x="3205582" y="846633"/>
                  <a:pt x="3167930" y="942681"/>
                  <a:pt x="3122707" y="1035100"/>
                </a:cubicBezTo>
                <a:cubicBezTo>
                  <a:pt x="3077482" y="1127519"/>
                  <a:pt x="3023424" y="1216624"/>
                  <a:pt x="2960531" y="1302415"/>
                </a:cubicBezTo>
                <a:cubicBezTo>
                  <a:pt x="3012486" y="1329136"/>
                  <a:pt x="3062548" y="1351439"/>
                  <a:pt x="3110717" y="1369323"/>
                </a:cubicBezTo>
                <a:cubicBezTo>
                  <a:pt x="3158886" y="1387207"/>
                  <a:pt x="3203899" y="1399410"/>
                  <a:pt x="3245758" y="1405933"/>
                </a:cubicBezTo>
                <a:lnTo>
                  <a:pt x="3157413" y="1705993"/>
                </a:lnTo>
                <a:cubicBezTo>
                  <a:pt x="3089051" y="1691968"/>
                  <a:pt x="3019428" y="1670852"/>
                  <a:pt x="2948542" y="1642645"/>
                </a:cubicBezTo>
                <a:cubicBezTo>
                  <a:pt x="2877656" y="1614438"/>
                  <a:pt x="2806770" y="1580085"/>
                  <a:pt x="2735884" y="1539586"/>
                </a:cubicBezTo>
                <a:cubicBezTo>
                  <a:pt x="2666600" y="1591746"/>
                  <a:pt x="2588940" y="1632402"/>
                  <a:pt x="2502904" y="1661555"/>
                </a:cubicBezTo>
                <a:cubicBezTo>
                  <a:pt x="2416869" y="1690707"/>
                  <a:pt x="2322097" y="1705520"/>
                  <a:pt x="2218589" y="1705993"/>
                </a:cubicBezTo>
                <a:cubicBezTo>
                  <a:pt x="2038960" y="1702216"/>
                  <a:pt x="1902895" y="1655561"/>
                  <a:pt x="1810392" y="1566028"/>
                </a:cubicBezTo>
                <a:cubicBezTo>
                  <a:pt x="1717891" y="1476494"/>
                  <a:pt x="1671433" y="1366742"/>
                  <a:pt x="1671019" y="1236770"/>
                </a:cubicBezTo>
                <a:cubicBezTo>
                  <a:pt x="1673433" y="1123364"/>
                  <a:pt x="1703281" y="1030156"/>
                  <a:pt x="1760566" y="957146"/>
                </a:cubicBezTo>
                <a:cubicBezTo>
                  <a:pt x="1817850" y="884137"/>
                  <a:pt x="1888090" y="822489"/>
                  <a:pt x="1971285" y="772203"/>
                </a:cubicBezTo>
                <a:cubicBezTo>
                  <a:pt x="1939504" y="712554"/>
                  <a:pt x="1914814" y="653853"/>
                  <a:pt x="1897216" y="596097"/>
                </a:cubicBezTo>
                <a:cubicBezTo>
                  <a:pt x="1879618" y="538342"/>
                  <a:pt x="1870688" y="483427"/>
                  <a:pt x="1870425" y="431353"/>
                </a:cubicBezTo>
                <a:cubicBezTo>
                  <a:pt x="1871837" y="310687"/>
                  <a:pt x="1911879" y="209455"/>
                  <a:pt x="1990552" y="127654"/>
                </a:cubicBezTo>
                <a:cubicBezTo>
                  <a:pt x="2069224" y="45854"/>
                  <a:pt x="2178057" y="3302"/>
                  <a:pt x="2317050" y="0"/>
                </a:cubicBezTo>
                <a:close/>
                <a:moveTo>
                  <a:pt x="746983" y="0"/>
                </a:moveTo>
                <a:cubicBezTo>
                  <a:pt x="972506" y="1775"/>
                  <a:pt x="1152546" y="75765"/>
                  <a:pt x="1287103" y="221969"/>
                </a:cubicBezTo>
                <a:cubicBezTo>
                  <a:pt x="1421659" y="368173"/>
                  <a:pt x="1490614" y="575938"/>
                  <a:pt x="1493967" y="845266"/>
                </a:cubicBezTo>
                <a:cubicBezTo>
                  <a:pt x="1492080" y="1067442"/>
                  <a:pt x="1444784" y="1249705"/>
                  <a:pt x="1352080" y="1392055"/>
                </a:cubicBezTo>
                <a:cubicBezTo>
                  <a:pt x="1259377" y="1534405"/>
                  <a:pt x="1132592" y="1628954"/>
                  <a:pt x="971726" y="1675703"/>
                </a:cubicBezTo>
                <a:cubicBezTo>
                  <a:pt x="1011234" y="1731928"/>
                  <a:pt x="1063503" y="1771869"/>
                  <a:pt x="1128533" y="1795529"/>
                </a:cubicBezTo>
                <a:cubicBezTo>
                  <a:pt x="1193563" y="1819188"/>
                  <a:pt x="1261571" y="1830676"/>
                  <a:pt x="1332558" y="1829991"/>
                </a:cubicBezTo>
                <a:cubicBezTo>
                  <a:pt x="1368024" y="1829832"/>
                  <a:pt x="1401126" y="1826987"/>
                  <a:pt x="1431865" y="1821454"/>
                </a:cubicBezTo>
                <a:cubicBezTo>
                  <a:pt x="1462604" y="1815921"/>
                  <a:pt x="1490036" y="1808650"/>
                  <a:pt x="1514160" y="1799639"/>
                </a:cubicBezTo>
                <a:lnTo>
                  <a:pt x="1579787" y="2072048"/>
                </a:lnTo>
                <a:cubicBezTo>
                  <a:pt x="1549078" y="2087491"/>
                  <a:pt x="1508918" y="2100098"/>
                  <a:pt x="1459307" y="2109869"/>
                </a:cubicBezTo>
                <a:cubicBezTo>
                  <a:pt x="1409696" y="2119640"/>
                  <a:pt x="1353154" y="2124682"/>
                  <a:pt x="1289683" y="2124998"/>
                </a:cubicBezTo>
                <a:cubicBezTo>
                  <a:pt x="1114918" y="2122906"/>
                  <a:pt x="967257" y="2082334"/>
                  <a:pt x="846701" y="2003284"/>
                </a:cubicBezTo>
                <a:cubicBezTo>
                  <a:pt x="726145" y="1924233"/>
                  <a:pt x="636510" y="1819255"/>
                  <a:pt x="577794" y="1688351"/>
                </a:cubicBezTo>
                <a:cubicBezTo>
                  <a:pt x="400240" y="1650213"/>
                  <a:pt x="260090" y="1558601"/>
                  <a:pt x="157344" y="1413513"/>
                </a:cubicBezTo>
                <a:cubicBezTo>
                  <a:pt x="54597" y="1268426"/>
                  <a:pt x="2150" y="1079010"/>
                  <a:pt x="0" y="845266"/>
                </a:cubicBezTo>
                <a:cubicBezTo>
                  <a:pt x="3354" y="574835"/>
                  <a:pt x="72309" y="366754"/>
                  <a:pt x="206865" y="221023"/>
                </a:cubicBezTo>
                <a:cubicBezTo>
                  <a:pt x="341422" y="75292"/>
                  <a:pt x="521461" y="1617"/>
                  <a:pt x="746983" y="0"/>
                </a:cubicBezTo>
                <a:close/>
              </a:path>
            </a:pathLst>
          </a:custGeom>
          <a:solidFill>
            <a:srgbClr val="FEC1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EC11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 descr="LPQ_Final_Logo_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06437" y="0"/>
            <a:ext cx="1097197" cy="139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0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4" name="Google Shape;4184;p88"/>
          <p:cNvSpPr txBox="1"/>
          <p:nvPr/>
        </p:nvSpPr>
        <p:spPr>
          <a:xfrm>
            <a:off x="1525758" y="298795"/>
            <a:ext cx="75538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b="1" dirty="0">
                <a:solidFill>
                  <a:schemeClr val="dk2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Timeline </a:t>
            </a:r>
            <a:r>
              <a:rPr lang="en-US" sz="3200" b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&amp;</a:t>
            </a:r>
            <a:r>
              <a:rPr lang="en-US" sz="3200" b="1" dirty="0">
                <a:solidFill>
                  <a:schemeClr val="dk2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 Goals</a:t>
            </a:r>
            <a:endParaRPr lang="en-US" sz="3200" b="1" dirty="0">
              <a:solidFill>
                <a:schemeClr val="accent4"/>
              </a:solidFill>
              <a:latin typeface="Raleway" panose="020B0503030101060003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85" name="Google Shape;4185;p88"/>
          <p:cNvSpPr/>
          <p:nvPr/>
        </p:nvSpPr>
        <p:spPr>
          <a:xfrm>
            <a:off x="561540" y="879737"/>
            <a:ext cx="1057787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latin typeface="Raleway" panose="020B0503030101060003" pitchFamily="34" charset="0"/>
              </a:rPr>
              <a:t>The mobile app will be available to download</a:t>
            </a:r>
            <a:r>
              <a:rPr lang="en-US" sz="1200" dirty="0">
                <a:solidFill>
                  <a:schemeClr val="bg2"/>
                </a:solidFill>
                <a:latin typeface="Raleway" panose="020B0503030101060003" pitchFamily="34" charset="0"/>
              </a:rPr>
              <a:t> on</a:t>
            </a:r>
            <a:r>
              <a:rPr lang="en-US" sz="1800" dirty="0">
                <a:solidFill>
                  <a:schemeClr val="bg2"/>
                </a:solidFill>
                <a:latin typeface="Raleway" panose="020B0503030101060003" pitchFamily="34" charset="0"/>
              </a:rPr>
              <a:t> </a:t>
            </a:r>
            <a:r>
              <a:rPr lang="en-US" sz="1800" b="1" dirty="0">
                <a:solidFill>
                  <a:srgbClr val="FEC117"/>
                </a:solidFill>
                <a:latin typeface="Raleway" panose="020B0503030101060003" pitchFamily="34" charset="0"/>
              </a:rPr>
              <a:t>March 2</a:t>
            </a:r>
            <a:r>
              <a:rPr lang="en-US" sz="1800" b="1" baseline="30000" dirty="0">
                <a:solidFill>
                  <a:srgbClr val="FEC117"/>
                </a:solidFill>
                <a:latin typeface="Raleway" panose="020B0503030101060003" pitchFamily="34" charset="0"/>
              </a:rPr>
              <a:t>nd</a:t>
            </a:r>
            <a:r>
              <a:rPr lang="en-US" sz="1800" b="1" dirty="0">
                <a:solidFill>
                  <a:srgbClr val="FEC117"/>
                </a:solidFill>
                <a:latin typeface="Raleway" panose="020B0503030101060003" pitchFamily="34" charset="0"/>
              </a:rPr>
              <a:t>  </a:t>
            </a:r>
            <a:r>
              <a:rPr lang="en-US" sz="1200" dirty="0">
                <a:latin typeface="Raleway" panose="020B0503030101060003" pitchFamily="34" charset="0"/>
              </a:rPr>
              <a:t>With this launch, current app owners will be transitioned to the new app automatically.</a:t>
            </a:r>
          </a:p>
        </p:txBody>
      </p:sp>
      <p:sp>
        <p:nvSpPr>
          <p:cNvPr id="4186" name="Google Shape;4186;p88"/>
          <p:cNvSpPr txBox="1"/>
          <p:nvPr/>
        </p:nvSpPr>
        <p:spPr>
          <a:xfrm>
            <a:off x="2376646" y="1403320"/>
            <a:ext cx="2598116" cy="1478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Additional store material for training on handling guest interactions. 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sz="1200" dirty="0">
              <a:solidFill>
                <a:schemeClr val="dk1"/>
              </a:solidFill>
              <a:latin typeface="Raleway" panose="020B0503030101060003" pitchFamily="34" charset="0"/>
              <a:ea typeface="Source Sans Pro Light"/>
              <a:cs typeface="Source Sans Pro Light"/>
              <a:sym typeface="Source Sans Pro Ligh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New Website Launches </a:t>
            </a:r>
            <a:endParaRPr dirty="0">
              <a:latin typeface="Raleway" panose="020B0503030101060003" pitchFamily="34" charset="0"/>
            </a:endParaRPr>
          </a:p>
        </p:txBody>
      </p:sp>
      <p:sp>
        <p:nvSpPr>
          <p:cNvPr id="4187" name="Google Shape;4187;p88"/>
          <p:cNvSpPr txBox="1"/>
          <p:nvPr/>
        </p:nvSpPr>
        <p:spPr>
          <a:xfrm>
            <a:off x="729055" y="3947475"/>
            <a:ext cx="2286463" cy="853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GM Meeting to discuss App and FAQ’s. </a:t>
            </a:r>
            <a:endParaRPr dirty="0">
              <a:latin typeface="Raleway" panose="020B0503030101060003" pitchFamily="34" charset="0"/>
            </a:endParaRPr>
          </a:p>
        </p:txBody>
      </p:sp>
      <p:sp>
        <p:nvSpPr>
          <p:cNvPr id="4188" name="Google Shape;4188;p88"/>
          <p:cNvSpPr txBox="1"/>
          <p:nvPr/>
        </p:nvSpPr>
        <p:spPr>
          <a:xfrm>
            <a:off x="7247324" y="3937922"/>
            <a:ext cx="2598116" cy="706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Marketing collateral to be placed in restaurants. </a:t>
            </a:r>
            <a:endParaRPr dirty="0">
              <a:latin typeface="Raleway" panose="020B0503030101060003" pitchFamily="34" charset="0"/>
            </a:endParaRPr>
          </a:p>
        </p:txBody>
      </p:sp>
      <p:sp>
        <p:nvSpPr>
          <p:cNvPr id="4189" name="Google Shape;4189;p88"/>
          <p:cNvSpPr txBox="1"/>
          <p:nvPr/>
        </p:nvSpPr>
        <p:spPr>
          <a:xfrm>
            <a:off x="5629016" y="1902033"/>
            <a:ext cx="2598116" cy="82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Current users will receive push notification about new App. </a:t>
            </a:r>
            <a:endParaRPr dirty="0">
              <a:latin typeface="Raleway" panose="020B0503030101060003" pitchFamily="34" charset="0"/>
            </a:endParaRPr>
          </a:p>
        </p:txBody>
      </p:sp>
      <p:sp>
        <p:nvSpPr>
          <p:cNvPr id="4190" name="Google Shape;4190;p88"/>
          <p:cNvSpPr txBox="1"/>
          <p:nvPr/>
        </p:nvSpPr>
        <p:spPr>
          <a:xfrm>
            <a:off x="4003633" y="3834125"/>
            <a:ext cx="2598116" cy="408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lvl="0" algn="ctr">
              <a:lnSpc>
                <a:spcPct val="150000"/>
              </a:lnSpc>
              <a:buClr>
                <a:schemeClr val="dk1"/>
              </a:buClr>
              <a:buSzPts val="1200"/>
            </a:pPr>
            <a:r>
              <a:rPr lang="en-US" dirty="0">
                <a:solidFill>
                  <a:schemeClr val="dk1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New App Launches </a:t>
            </a:r>
            <a:endParaRPr dirty="0">
              <a:latin typeface="Raleway" panose="020B0503030101060003" pitchFamily="34" charset="0"/>
            </a:endParaRPr>
          </a:p>
        </p:txBody>
      </p:sp>
      <p:sp>
        <p:nvSpPr>
          <p:cNvPr id="4191" name="Google Shape;4191;p88"/>
          <p:cNvSpPr txBox="1"/>
          <p:nvPr/>
        </p:nvSpPr>
        <p:spPr>
          <a:xfrm>
            <a:off x="9150416" y="2499569"/>
            <a:ext cx="2598116" cy="437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  <a:latin typeface="Raleway" panose="020B0503030101060003" pitchFamily="34" charset="0"/>
                <a:sym typeface="Source Sans Pro Light"/>
              </a:rPr>
              <a:t>Digital Support Launches </a:t>
            </a:r>
            <a:endParaRPr dirty="0">
              <a:latin typeface="Raleway" panose="020B0503030101060003" pitchFamily="34" charset="0"/>
            </a:endParaRPr>
          </a:p>
        </p:txBody>
      </p:sp>
      <p:grpSp>
        <p:nvGrpSpPr>
          <p:cNvPr id="4192" name="Google Shape;4192;p88"/>
          <p:cNvGrpSpPr/>
          <p:nvPr/>
        </p:nvGrpSpPr>
        <p:grpSpPr>
          <a:xfrm>
            <a:off x="667866" y="3164021"/>
            <a:ext cx="2198284" cy="728401"/>
            <a:chOff x="667866" y="3164021"/>
            <a:chExt cx="2198284" cy="728401"/>
          </a:xfrm>
          <a:solidFill>
            <a:srgbClr val="FEC117"/>
          </a:solidFill>
        </p:grpSpPr>
        <p:grpSp>
          <p:nvGrpSpPr>
            <p:cNvPr id="4193" name="Google Shape;4193;p88"/>
            <p:cNvGrpSpPr/>
            <p:nvPr/>
          </p:nvGrpSpPr>
          <p:grpSpPr>
            <a:xfrm>
              <a:off x="667866" y="3164021"/>
              <a:ext cx="2198284" cy="728401"/>
              <a:chOff x="588738" y="3164021"/>
              <a:chExt cx="2198284" cy="728401"/>
            </a:xfrm>
            <a:grpFill/>
          </p:grpSpPr>
          <p:sp>
            <p:nvSpPr>
              <p:cNvPr id="4194" name="Google Shape;4194;p88"/>
              <p:cNvSpPr/>
              <p:nvPr/>
            </p:nvSpPr>
            <p:spPr>
              <a:xfrm rot="-5400000" flipH="1">
                <a:off x="1422364" y="2330395"/>
                <a:ext cx="531031" cy="2198284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6765" y="0"/>
                      <a:pt x="21600" y="1168"/>
                      <a:pt x="21600" y="260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609"/>
                    </a:lnTo>
                    <a:cubicBezTo>
                      <a:pt x="0" y="1168"/>
                      <a:pt x="4835" y="0"/>
                      <a:pt x="1080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2850" tIns="45700" rIns="2285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4195" name="Google Shape;4195;p88"/>
              <p:cNvSpPr/>
              <p:nvPr/>
            </p:nvSpPr>
            <p:spPr>
              <a:xfrm rot="5400000">
                <a:off x="1689010" y="3631550"/>
                <a:ext cx="223746" cy="2980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465" extrusionOk="0">
                    <a:moveTo>
                      <a:pt x="3545" y="21218"/>
                    </a:moveTo>
                    <a:cubicBezTo>
                      <a:pt x="20611" y="12040"/>
                      <a:pt x="20611" y="12040"/>
                      <a:pt x="20611" y="12040"/>
                    </a:cubicBezTo>
                    <a:cubicBezTo>
                      <a:pt x="21353" y="11672"/>
                      <a:pt x="21600" y="11305"/>
                      <a:pt x="21600" y="10816"/>
                    </a:cubicBezTo>
                    <a:cubicBezTo>
                      <a:pt x="21600" y="10265"/>
                      <a:pt x="21353" y="9776"/>
                      <a:pt x="20611" y="9408"/>
                    </a:cubicBezTo>
                    <a:cubicBezTo>
                      <a:pt x="3545" y="230"/>
                      <a:pt x="3545" y="230"/>
                      <a:pt x="3545" y="230"/>
                    </a:cubicBezTo>
                    <a:cubicBezTo>
                      <a:pt x="2885" y="-76"/>
                      <a:pt x="1896" y="-76"/>
                      <a:pt x="1154" y="230"/>
                    </a:cubicBezTo>
                    <a:cubicBezTo>
                      <a:pt x="412" y="414"/>
                      <a:pt x="0" y="903"/>
                      <a:pt x="0" y="1637"/>
                    </a:cubicBezTo>
                    <a:cubicBezTo>
                      <a:pt x="0" y="19749"/>
                      <a:pt x="0" y="19749"/>
                      <a:pt x="0" y="19749"/>
                    </a:cubicBezTo>
                    <a:cubicBezTo>
                      <a:pt x="0" y="20484"/>
                      <a:pt x="412" y="20973"/>
                      <a:pt x="1154" y="21340"/>
                    </a:cubicBezTo>
                    <a:cubicBezTo>
                      <a:pt x="1896" y="21524"/>
                      <a:pt x="2885" y="21524"/>
                      <a:pt x="3545" y="21218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2850" tIns="45700" rIns="22850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4196" name="Google Shape;4196;p88"/>
            <p:cNvSpPr txBox="1"/>
            <p:nvPr/>
          </p:nvSpPr>
          <p:spPr>
            <a:xfrm>
              <a:off x="955343" y="3244334"/>
              <a:ext cx="1910807" cy="36929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Raleway" panose="020B0503030101060003" pitchFamily="34" charset="0"/>
                  <a:ea typeface="Source Sans Pro"/>
                  <a:cs typeface="Source Sans Pro"/>
                  <a:sym typeface="Source Sans Pro"/>
                </a:rPr>
                <a:t>February 19</a:t>
              </a:r>
              <a:r>
                <a:rPr lang="en-US" sz="1800" b="1" baseline="30000" dirty="0">
                  <a:solidFill>
                    <a:schemeClr val="lt1"/>
                  </a:solidFill>
                  <a:latin typeface="Raleway" panose="020B0503030101060003" pitchFamily="34" charset="0"/>
                  <a:ea typeface="Source Sans Pro"/>
                  <a:cs typeface="Source Sans Pro"/>
                  <a:sym typeface="Source Sans Pro"/>
                </a:rPr>
                <a:t>th</a:t>
              </a:r>
              <a:r>
                <a:rPr lang="en-US" sz="1800" b="1" dirty="0">
                  <a:solidFill>
                    <a:schemeClr val="lt1"/>
                  </a:solidFill>
                  <a:latin typeface="Raleway" panose="020B0503030101060003" pitchFamily="34" charset="0"/>
                  <a:ea typeface="Source Sans Pro"/>
                  <a:cs typeface="Source Sans Pro"/>
                  <a:sym typeface="Source Sans Pro"/>
                </a:rPr>
                <a:t> </a:t>
              </a:r>
              <a:endParaRPr sz="1800" b="1" dirty="0">
                <a:solidFill>
                  <a:schemeClr val="lt1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4197" name="Google Shape;4197;p88"/>
          <p:cNvGrpSpPr/>
          <p:nvPr/>
        </p:nvGrpSpPr>
        <p:grpSpPr>
          <a:xfrm>
            <a:off x="2866151" y="2968397"/>
            <a:ext cx="2073180" cy="726656"/>
            <a:chOff x="2866151" y="2968397"/>
            <a:chExt cx="2073180" cy="726656"/>
          </a:xfrm>
          <a:solidFill>
            <a:srgbClr val="FEC117"/>
          </a:solidFill>
        </p:grpSpPr>
        <p:grpSp>
          <p:nvGrpSpPr>
            <p:cNvPr id="4198" name="Google Shape;4198;p88"/>
            <p:cNvGrpSpPr/>
            <p:nvPr/>
          </p:nvGrpSpPr>
          <p:grpSpPr>
            <a:xfrm>
              <a:off x="2870613" y="2968397"/>
              <a:ext cx="1622985" cy="726656"/>
              <a:chOff x="2791485" y="2968397"/>
              <a:chExt cx="1622985" cy="726656"/>
            </a:xfrm>
            <a:grpFill/>
          </p:grpSpPr>
          <p:sp>
            <p:nvSpPr>
              <p:cNvPr id="4199" name="Google Shape;4199;p88"/>
              <p:cNvSpPr/>
              <p:nvPr/>
            </p:nvSpPr>
            <p:spPr>
              <a:xfrm>
                <a:off x="2791485" y="3164021"/>
                <a:ext cx="1622985" cy="53103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22850" tIns="45700" rIns="2285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4200" name="Google Shape;4200;p88"/>
              <p:cNvSpPr/>
              <p:nvPr/>
            </p:nvSpPr>
            <p:spPr>
              <a:xfrm rot="-5400000">
                <a:off x="3484703" y="2931270"/>
                <a:ext cx="223746" cy="2980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465" extrusionOk="0">
                    <a:moveTo>
                      <a:pt x="3545" y="21218"/>
                    </a:moveTo>
                    <a:cubicBezTo>
                      <a:pt x="20611" y="12040"/>
                      <a:pt x="20611" y="12040"/>
                      <a:pt x="20611" y="12040"/>
                    </a:cubicBezTo>
                    <a:cubicBezTo>
                      <a:pt x="21353" y="11672"/>
                      <a:pt x="21600" y="11305"/>
                      <a:pt x="21600" y="10816"/>
                    </a:cubicBezTo>
                    <a:cubicBezTo>
                      <a:pt x="21600" y="10265"/>
                      <a:pt x="21353" y="9776"/>
                      <a:pt x="20611" y="9408"/>
                    </a:cubicBezTo>
                    <a:cubicBezTo>
                      <a:pt x="3545" y="230"/>
                      <a:pt x="3545" y="230"/>
                      <a:pt x="3545" y="230"/>
                    </a:cubicBezTo>
                    <a:cubicBezTo>
                      <a:pt x="2885" y="-76"/>
                      <a:pt x="1896" y="-76"/>
                      <a:pt x="1154" y="230"/>
                    </a:cubicBezTo>
                    <a:cubicBezTo>
                      <a:pt x="412" y="414"/>
                      <a:pt x="0" y="903"/>
                      <a:pt x="0" y="1637"/>
                    </a:cubicBezTo>
                    <a:cubicBezTo>
                      <a:pt x="0" y="19749"/>
                      <a:pt x="0" y="19749"/>
                      <a:pt x="0" y="19749"/>
                    </a:cubicBezTo>
                    <a:cubicBezTo>
                      <a:pt x="0" y="20484"/>
                      <a:pt x="412" y="20973"/>
                      <a:pt x="1154" y="21340"/>
                    </a:cubicBezTo>
                    <a:cubicBezTo>
                      <a:pt x="1896" y="21524"/>
                      <a:pt x="2885" y="21524"/>
                      <a:pt x="3545" y="21218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2850" tIns="45700" rIns="22850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4201" name="Google Shape;4201;p88"/>
            <p:cNvSpPr txBox="1"/>
            <p:nvPr/>
          </p:nvSpPr>
          <p:spPr>
            <a:xfrm>
              <a:off x="2866151" y="3238868"/>
              <a:ext cx="2073180" cy="36929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Raleway" panose="020B0503030101060003" pitchFamily="34" charset="0"/>
                  <a:ea typeface="Source Sans Pro"/>
                  <a:cs typeface="Source Sans Pro"/>
                  <a:sym typeface="Source Sans Pro"/>
                </a:rPr>
                <a:t>February 24</a:t>
              </a:r>
              <a:r>
                <a:rPr lang="en-US" sz="1800" b="1" baseline="30000" dirty="0">
                  <a:solidFill>
                    <a:schemeClr val="lt1"/>
                  </a:solidFill>
                  <a:latin typeface="Raleway" panose="020B0503030101060003" pitchFamily="34" charset="0"/>
                  <a:ea typeface="Source Sans Pro"/>
                  <a:cs typeface="Source Sans Pro"/>
                  <a:sym typeface="Source Sans Pro"/>
                </a:rPr>
                <a:t>th</a:t>
              </a:r>
              <a:r>
                <a:rPr lang="en-US" sz="1800" b="1" dirty="0">
                  <a:solidFill>
                    <a:schemeClr val="lt1"/>
                  </a:solidFill>
                  <a:latin typeface="Raleway" panose="020B0503030101060003" pitchFamily="34" charset="0"/>
                  <a:ea typeface="Source Sans Pro"/>
                  <a:cs typeface="Source Sans Pro"/>
                  <a:sym typeface="Source Sans Pro"/>
                </a:rPr>
                <a:t> </a:t>
              </a:r>
              <a:endParaRPr sz="1800" b="1" dirty="0">
                <a:solidFill>
                  <a:schemeClr val="lt1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4202" name="Google Shape;4202;p88"/>
          <p:cNvGrpSpPr/>
          <p:nvPr/>
        </p:nvGrpSpPr>
        <p:grpSpPr>
          <a:xfrm>
            <a:off x="4493598" y="3164021"/>
            <a:ext cx="1748890" cy="726657"/>
            <a:chOff x="4493598" y="3164021"/>
            <a:chExt cx="1748890" cy="726657"/>
          </a:xfrm>
          <a:solidFill>
            <a:srgbClr val="FEC117"/>
          </a:solidFill>
        </p:grpSpPr>
        <p:grpSp>
          <p:nvGrpSpPr>
            <p:cNvPr id="4203" name="Google Shape;4203;p88"/>
            <p:cNvGrpSpPr/>
            <p:nvPr/>
          </p:nvGrpSpPr>
          <p:grpSpPr>
            <a:xfrm>
              <a:off x="4493598" y="3164021"/>
              <a:ext cx="1622985" cy="726657"/>
              <a:chOff x="4414470" y="3164021"/>
              <a:chExt cx="1622985" cy="726657"/>
            </a:xfrm>
            <a:grpFill/>
          </p:grpSpPr>
          <p:sp>
            <p:nvSpPr>
              <p:cNvPr id="4204" name="Google Shape;4204;p88"/>
              <p:cNvSpPr/>
              <p:nvPr/>
            </p:nvSpPr>
            <p:spPr>
              <a:xfrm>
                <a:off x="4414470" y="3164021"/>
                <a:ext cx="1622985" cy="5265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22850" tIns="45700" rIns="2285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4205" name="Google Shape;4205;p88"/>
              <p:cNvSpPr/>
              <p:nvPr/>
            </p:nvSpPr>
            <p:spPr>
              <a:xfrm rot="5400000">
                <a:off x="5114089" y="3629805"/>
                <a:ext cx="223746" cy="2980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465" extrusionOk="0">
                    <a:moveTo>
                      <a:pt x="3545" y="21218"/>
                    </a:moveTo>
                    <a:cubicBezTo>
                      <a:pt x="20611" y="12040"/>
                      <a:pt x="20611" y="12040"/>
                      <a:pt x="20611" y="12040"/>
                    </a:cubicBezTo>
                    <a:cubicBezTo>
                      <a:pt x="21353" y="11672"/>
                      <a:pt x="21600" y="11305"/>
                      <a:pt x="21600" y="10816"/>
                    </a:cubicBezTo>
                    <a:cubicBezTo>
                      <a:pt x="21600" y="10265"/>
                      <a:pt x="21353" y="9776"/>
                      <a:pt x="20611" y="9408"/>
                    </a:cubicBezTo>
                    <a:cubicBezTo>
                      <a:pt x="3545" y="230"/>
                      <a:pt x="3545" y="230"/>
                      <a:pt x="3545" y="230"/>
                    </a:cubicBezTo>
                    <a:cubicBezTo>
                      <a:pt x="2885" y="-76"/>
                      <a:pt x="1896" y="-76"/>
                      <a:pt x="1154" y="230"/>
                    </a:cubicBezTo>
                    <a:cubicBezTo>
                      <a:pt x="412" y="414"/>
                      <a:pt x="0" y="903"/>
                      <a:pt x="0" y="1637"/>
                    </a:cubicBezTo>
                    <a:cubicBezTo>
                      <a:pt x="0" y="19749"/>
                      <a:pt x="0" y="19749"/>
                      <a:pt x="0" y="19749"/>
                    </a:cubicBezTo>
                    <a:cubicBezTo>
                      <a:pt x="0" y="20484"/>
                      <a:pt x="412" y="20973"/>
                      <a:pt x="1154" y="21340"/>
                    </a:cubicBezTo>
                    <a:cubicBezTo>
                      <a:pt x="1896" y="21524"/>
                      <a:pt x="2885" y="21524"/>
                      <a:pt x="3545" y="21218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2850" tIns="45700" rIns="22850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4206" name="Google Shape;4206;p88"/>
            <p:cNvSpPr txBox="1"/>
            <p:nvPr/>
          </p:nvSpPr>
          <p:spPr>
            <a:xfrm>
              <a:off x="4737433" y="3242900"/>
              <a:ext cx="1505055" cy="36929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Raleway" panose="020B0503030101060003" pitchFamily="34" charset="0"/>
                  <a:ea typeface="Source Sans Pro"/>
                  <a:cs typeface="Source Sans Pro"/>
                  <a:sym typeface="Source Sans Pro"/>
                </a:rPr>
                <a:t>March 2</a:t>
              </a:r>
              <a:r>
                <a:rPr lang="en-US" sz="1800" b="1" baseline="30000" dirty="0">
                  <a:solidFill>
                    <a:schemeClr val="lt1"/>
                  </a:solidFill>
                  <a:latin typeface="Raleway" panose="020B0503030101060003" pitchFamily="34" charset="0"/>
                  <a:ea typeface="Source Sans Pro"/>
                  <a:cs typeface="Source Sans Pro"/>
                  <a:sym typeface="Source Sans Pro"/>
                </a:rPr>
                <a:t>nd</a:t>
              </a:r>
              <a:r>
                <a:rPr lang="en-US" sz="1800" b="1" dirty="0">
                  <a:solidFill>
                    <a:schemeClr val="lt1"/>
                  </a:solidFill>
                  <a:latin typeface="Raleway" panose="020B0503030101060003" pitchFamily="34" charset="0"/>
                  <a:ea typeface="Source Sans Pro"/>
                  <a:cs typeface="Source Sans Pro"/>
                  <a:sym typeface="Source Sans Pro"/>
                </a:rPr>
                <a:t> </a:t>
              </a:r>
              <a:endParaRPr sz="1800" b="1" dirty="0">
                <a:solidFill>
                  <a:schemeClr val="lt1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4207" name="Google Shape;4207;p88"/>
          <p:cNvGrpSpPr/>
          <p:nvPr/>
        </p:nvGrpSpPr>
        <p:grpSpPr>
          <a:xfrm>
            <a:off x="6116582" y="2968397"/>
            <a:ext cx="1622985" cy="722212"/>
            <a:chOff x="6116582" y="2968397"/>
            <a:chExt cx="1622985" cy="722212"/>
          </a:xfrm>
          <a:solidFill>
            <a:srgbClr val="FEC117"/>
          </a:solidFill>
        </p:grpSpPr>
        <p:grpSp>
          <p:nvGrpSpPr>
            <p:cNvPr id="4208" name="Google Shape;4208;p88"/>
            <p:cNvGrpSpPr/>
            <p:nvPr/>
          </p:nvGrpSpPr>
          <p:grpSpPr>
            <a:xfrm>
              <a:off x="6116582" y="2968397"/>
              <a:ext cx="1622985" cy="722212"/>
              <a:chOff x="6037454" y="2968397"/>
              <a:chExt cx="1622985" cy="722212"/>
            </a:xfrm>
            <a:grpFill/>
          </p:grpSpPr>
          <p:sp>
            <p:nvSpPr>
              <p:cNvPr id="4209" name="Google Shape;4209;p88"/>
              <p:cNvSpPr/>
              <p:nvPr/>
            </p:nvSpPr>
            <p:spPr>
              <a:xfrm>
                <a:off x="6037454" y="3164021"/>
                <a:ext cx="1622985" cy="5265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22850" tIns="45700" rIns="2285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4210" name="Google Shape;4210;p88"/>
              <p:cNvSpPr/>
              <p:nvPr/>
            </p:nvSpPr>
            <p:spPr>
              <a:xfrm rot="-5400000">
                <a:off x="6708686" y="2931270"/>
                <a:ext cx="223746" cy="2980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465" extrusionOk="0">
                    <a:moveTo>
                      <a:pt x="3545" y="21218"/>
                    </a:moveTo>
                    <a:cubicBezTo>
                      <a:pt x="20611" y="12040"/>
                      <a:pt x="20611" y="12040"/>
                      <a:pt x="20611" y="12040"/>
                    </a:cubicBezTo>
                    <a:cubicBezTo>
                      <a:pt x="21353" y="11672"/>
                      <a:pt x="21600" y="11305"/>
                      <a:pt x="21600" y="10816"/>
                    </a:cubicBezTo>
                    <a:cubicBezTo>
                      <a:pt x="21600" y="10265"/>
                      <a:pt x="21353" y="9776"/>
                      <a:pt x="20611" y="9408"/>
                    </a:cubicBezTo>
                    <a:cubicBezTo>
                      <a:pt x="3545" y="230"/>
                      <a:pt x="3545" y="230"/>
                      <a:pt x="3545" y="230"/>
                    </a:cubicBezTo>
                    <a:cubicBezTo>
                      <a:pt x="2885" y="-76"/>
                      <a:pt x="1896" y="-76"/>
                      <a:pt x="1154" y="230"/>
                    </a:cubicBezTo>
                    <a:cubicBezTo>
                      <a:pt x="412" y="414"/>
                      <a:pt x="0" y="903"/>
                      <a:pt x="0" y="1637"/>
                    </a:cubicBezTo>
                    <a:cubicBezTo>
                      <a:pt x="0" y="19749"/>
                      <a:pt x="0" y="19749"/>
                      <a:pt x="0" y="19749"/>
                    </a:cubicBezTo>
                    <a:cubicBezTo>
                      <a:pt x="0" y="20484"/>
                      <a:pt x="412" y="20973"/>
                      <a:pt x="1154" y="21340"/>
                    </a:cubicBezTo>
                    <a:cubicBezTo>
                      <a:pt x="1896" y="21524"/>
                      <a:pt x="2885" y="21524"/>
                      <a:pt x="3545" y="21218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2850" tIns="45700" rIns="22850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4211" name="Google Shape;4211;p88"/>
            <p:cNvSpPr txBox="1"/>
            <p:nvPr/>
          </p:nvSpPr>
          <p:spPr>
            <a:xfrm>
              <a:off x="6370208" y="3243217"/>
              <a:ext cx="1288951" cy="36929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Raleway" panose="020B0503030101060003" pitchFamily="34" charset="0"/>
                  <a:ea typeface="Source Sans Pro"/>
                  <a:cs typeface="Source Sans Pro"/>
                  <a:sym typeface="Source Sans Pro"/>
                </a:rPr>
                <a:t>March 9</a:t>
              </a:r>
              <a:r>
                <a:rPr lang="en-US" sz="1800" b="1" baseline="30000" dirty="0">
                  <a:solidFill>
                    <a:schemeClr val="lt1"/>
                  </a:solidFill>
                  <a:latin typeface="Raleway" panose="020B0503030101060003" pitchFamily="34" charset="0"/>
                  <a:ea typeface="Source Sans Pro"/>
                  <a:cs typeface="Source Sans Pro"/>
                  <a:sym typeface="Source Sans Pro"/>
                </a:rPr>
                <a:t>th</a:t>
              </a:r>
              <a:r>
                <a:rPr lang="en-US" sz="1800" b="1" dirty="0">
                  <a:solidFill>
                    <a:schemeClr val="lt1"/>
                  </a:solidFill>
                  <a:latin typeface="Raleway" panose="020B0503030101060003" pitchFamily="34" charset="0"/>
                  <a:ea typeface="Source Sans Pro"/>
                  <a:cs typeface="Source Sans Pro"/>
                  <a:sym typeface="Source Sans Pro"/>
                </a:rPr>
                <a:t> </a:t>
              </a:r>
              <a:endParaRPr sz="1800" b="1" dirty="0">
                <a:solidFill>
                  <a:schemeClr val="lt1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4212" name="Google Shape;4212;p88"/>
          <p:cNvGrpSpPr/>
          <p:nvPr/>
        </p:nvGrpSpPr>
        <p:grpSpPr>
          <a:xfrm>
            <a:off x="7740462" y="3164021"/>
            <a:ext cx="1622985" cy="722343"/>
            <a:chOff x="7740462" y="3164021"/>
            <a:chExt cx="1622985" cy="722343"/>
          </a:xfrm>
          <a:solidFill>
            <a:srgbClr val="FEC117"/>
          </a:solidFill>
        </p:grpSpPr>
        <p:grpSp>
          <p:nvGrpSpPr>
            <p:cNvPr id="4213" name="Google Shape;4213;p88"/>
            <p:cNvGrpSpPr/>
            <p:nvPr/>
          </p:nvGrpSpPr>
          <p:grpSpPr>
            <a:xfrm>
              <a:off x="7740462" y="3164021"/>
              <a:ext cx="1622985" cy="722343"/>
              <a:chOff x="7661334" y="3164021"/>
              <a:chExt cx="1622985" cy="722343"/>
            </a:xfrm>
            <a:grpFill/>
          </p:grpSpPr>
          <p:sp>
            <p:nvSpPr>
              <p:cNvPr id="4214" name="Google Shape;4214;p88"/>
              <p:cNvSpPr/>
              <p:nvPr/>
            </p:nvSpPr>
            <p:spPr>
              <a:xfrm>
                <a:off x="7661334" y="3164021"/>
                <a:ext cx="1622985" cy="5265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22850" tIns="45700" rIns="2285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4215" name="Google Shape;4215;p88"/>
              <p:cNvSpPr/>
              <p:nvPr/>
            </p:nvSpPr>
            <p:spPr>
              <a:xfrm rot="5400000">
                <a:off x="8355381" y="3625491"/>
                <a:ext cx="223746" cy="2980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465" extrusionOk="0">
                    <a:moveTo>
                      <a:pt x="3545" y="21218"/>
                    </a:moveTo>
                    <a:cubicBezTo>
                      <a:pt x="20611" y="12040"/>
                      <a:pt x="20611" y="12040"/>
                      <a:pt x="20611" y="12040"/>
                    </a:cubicBezTo>
                    <a:cubicBezTo>
                      <a:pt x="21353" y="11672"/>
                      <a:pt x="21600" y="11305"/>
                      <a:pt x="21600" y="10816"/>
                    </a:cubicBezTo>
                    <a:cubicBezTo>
                      <a:pt x="21600" y="10265"/>
                      <a:pt x="21353" y="9776"/>
                      <a:pt x="20611" y="9408"/>
                    </a:cubicBezTo>
                    <a:cubicBezTo>
                      <a:pt x="3545" y="230"/>
                      <a:pt x="3545" y="230"/>
                      <a:pt x="3545" y="230"/>
                    </a:cubicBezTo>
                    <a:cubicBezTo>
                      <a:pt x="2885" y="-76"/>
                      <a:pt x="1896" y="-76"/>
                      <a:pt x="1154" y="230"/>
                    </a:cubicBezTo>
                    <a:cubicBezTo>
                      <a:pt x="412" y="414"/>
                      <a:pt x="0" y="903"/>
                      <a:pt x="0" y="1637"/>
                    </a:cubicBezTo>
                    <a:cubicBezTo>
                      <a:pt x="0" y="19749"/>
                      <a:pt x="0" y="19749"/>
                      <a:pt x="0" y="19749"/>
                    </a:cubicBezTo>
                    <a:cubicBezTo>
                      <a:pt x="0" y="20484"/>
                      <a:pt x="412" y="20973"/>
                      <a:pt x="1154" y="21340"/>
                    </a:cubicBezTo>
                    <a:cubicBezTo>
                      <a:pt x="1896" y="21524"/>
                      <a:pt x="2885" y="21524"/>
                      <a:pt x="3545" y="21218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2850" tIns="45700" rIns="22850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4216" name="Google Shape;4216;p88"/>
            <p:cNvSpPr txBox="1"/>
            <p:nvPr/>
          </p:nvSpPr>
          <p:spPr>
            <a:xfrm>
              <a:off x="7968722" y="3238867"/>
              <a:ext cx="1273383" cy="36929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Raleway" panose="020B0503030101060003" pitchFamily="34" charset="0"/>
                  <a:ea typeface="Source Sans Pro"/>
                  <a:cs typeface="Source Sans Pro"/>
                  <a:sym typeface="Source Sans Pro"/>
                </a:rPr>
                <a:t>March 24</a:t>
              </a:r>
              <a:r>
                <a:rPr lang="en-US" sz="1800" b="1" baseline="30000" dirty="0">
                  <a:solidFill>
                    <a:schemeClr val="lt1"/>
                  </a:solidFill>
                  <a:latin typeface="Raleway" panose="020B0503030101060003" pitchFamily="34" charset="0"/>
                  <a:ea typeface="Source Sans Pro"/>
                  <a:cs typeface="Source Sans Pro"/>
                  <a:sym typeface="Source Sans Pro"/>
                </a:rPr>
                <a:t>th</a:t>
              </a:r>
              <a:r>
                <a:rPr lang="en-US" sz="1800" b="1" dirty="0">
                  <a:solidFill>
                    <a:schemeClr val="lt1"/>
                  </a:solidFill>
                  <a:latin typeface="Raleway" panose="020B0503030101060003" pitchFamily="34" charset="0"/>
                  <a:ea typeface="Source Sans Pro"/>
                  <a:cs typeface="Source Sans Pro"/>
                  <a:sym typeface="Source Sans Pro"/>
                </a:rPr>
                <a:t> </a:t>
              </a:r>
              <a:endParaRPr sz="1800" b="1" dirty="0">
                <a:solidFill>
                  <a:schemeClr val="lt1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4217" name="Google Shape;4217;p88"/>
          <p:cNvGrpSpPr/>
          <p:nvPr/>
        </p:nvGrpSpPr>
        <p:grpSpPr>
          <a:xfrm>
            <a:off x="9363446" y="2968396"/>
            <a:ext cx="2172058" cy="722215"/>
            <a:chOff x="9363446" y="2968396"/>
            <a:chExt cx="2172058" cy="722215"/>
          </a:xfrm>
          <a:solidFill>
            <a:srgbClr val="FEC117"/>
          </a:solidFill>
        </p:grpSpPr>
        <p:grpSp>
          <p:nvGrpSpPr>
            <p:cNvPr id="4218" name="Google Shape;4218;p88"/>
            <p:cNvGrpSpPr/>
            <p:nvPr/>
          </p:nvGrpSpPr>
          <p:grpSpPr>
            <a:xfrm>
              <a:off x="9363446" y="2968396"/>
              <a:ext cx="2172058" cy="722215"/>
              <a:chOff x="9284318" y="2968396"/>
              <a:chExt cx="2172058" cy="722215"/>
            </a:xfrm>
            <a:grpFill/>
          </p:grpSpPr>
          <p:sp>
            <p:nvSpPr>
              <p:cNvPr id="4219" name="Google Shape;4219;p88"/>
              <p:cNvSpPr/>
              <p:nvPr/>
            </p:nvSpPr>
            <p:spPr>
              <a:xfrm rot="5400000">
                <a:off x="10108000" y="2342235"/>
                <a:ext cx="524693" cy="217205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6765" y="0"/>
                      <a:pt x="21600" y="1168"/>
                      <a:pt x="21600" y="2609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609"/>
                    </a:lnTo>
                    <a:cubicBezTo>
                      <a:pt x="0" y="1168"/>
                      <a:pt x="4835" y="0"/>
                      <a:pt x="1080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2850" tIns="45700" rIns="2285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4220" name="Google Shape;4220;p88"/>
              <p:cNvSpPr/>
              <p:nvPr/>
            </p:nvSpPr>
            <p:spPr>
              <a:xfrm rot="-5400000">
                <a:off x="10258473" y="2931269"/>
                <a:ext cx="223746" cy="2980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465" extrusionOk="0">
                    <a:moveTo>
                      <a:pt x="3545" y="21218"/>
                    </a:moveTo>
                    <a:cubicBezTo>
                      <a:pt x="20611" y="12040"/>
                      <a:pt x="20611" y="12040"/>
                      <a:pt x="20611" y="12040"/>
                    </a:cubicBezTo>
                    <a:cubicBezTo>
                      <a:pt x="21353" y="11672"/>
                      <a:pt x="21600" y="11305"/>
                      <a:pt x="21600" y="10816"/>
                    </a:cubicBezTo>
                    <a:cubicBezTo>
                      <a:pt x="21600" y="10265"/>
                      <a:pt x="21353" y="9776"/>
                      <a:pt x="20611" y="9408"/>
                    </a:cubicBezTo>
                    <a:cubicBezTo>
                      <a:pt x="3545" y="230"/>
                      <a:pt x="3545" y="230"/>
                      <a:pt x="3545" y="230"/>
                    </a:cubicBezTo>
                    <a:cubicBezTo>
                      <a:pt x="2885" y="-76"/>
                      <a:pt x="1896" y="-76"/>
                      <a:pt x="1154" y="230"/>
                    </a:cubicBezTo>
                    <a:cubicBezTo>
                      <a:pt x="412" y="414"/>
                      <a:pt x="0" y="903"/>
                      <a:pt x="0" y="1637"/>
                    </a:cubicBezTo>
                    <a:cubicBezTo>
                      <a:pt x="0" y="19749"/>
                      <a:pt x="0" y="19749"/>
                      <a:pt x="0" y="19749"/>
                    </a:cubicBezTo>
                    <a:cubicBezTo>
                      <a:pt x="0" y="20484"/>
                      <a:pt x="412" y="20973"/>
                      <a:pt x="1154" y="21340"/>
                    </a:cubicBezTo>
                    <a:cubicBezTo>
                      <a:pt x="1896" y="21524"/>
                      <a:pt x="2885" y="21524"/>
                      <a:pt x="3545" y="21218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2850" tIns="45700" rIns="22850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4221" name="Google Shape;4221;p88"/>
            <p:cNvSpPr txBox="1"/>
            <p:nvPr/>
          </p:nvSpPr>
          <p:spPr>
            <a:xfrm>
              <a:off x="9547440" y="3242562"/>
              <a:ext cx="1748089" cy="36929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Raleway" panose="020B0503030101060003" pitchFamily="34" charset="0"/>
                  <a:ea typeface="Source Sans Pro"/>
                  <a:cs typeface="Source Sans Pro"/>
                  <a:sym typeface="Source Sans Pro"/>
                </a:rPr>
                <a:t>March 31st</a:t>
              </a:r>
              <a:endParaRPr sz="1800" b="1" dirty="0">
                <a:solidFill>
                  <a:schemeClr val="lt1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endParaRPr>
            </a:p>
          </p:txBody>
        </p:sp>
      </p:grpSp>
      <p:pic>
        <p:nvPicPr>
          <p:cNvPr id="45" name="Picture 44" descr="LPQ_Final_Logo_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06437" y="0"/>
            <a:ext cx="1097197" cy="1393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1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1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1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1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4" grpId="0"/>
      <p:bldP spid="418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5" name="Google Shape;7295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011" y="2129496"/>
            <a:ext cx="1932496" cy="396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6" name="Google Shape;7296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0492" y="2129496"/>
            <a:ext cx="1932496" cy="3965787"/>
          </a:xfrm>
          <a:prstGeom prst="rect">
            <a:avLst/>
          </a:prstGeom>
          <a:noFill/>
          <a:ln>
            <a:noFill/>
          </a:ln>
        </p:spPr>
      </p:pic>
      <p:sp>
        <p:nvSpPr>
          <p:cNvPr id="7302" name="Google Shape;7302;p153"/>
          <p:cNvSpPr txBox="1"/>
          <p:nvPr/>
        </p:nvSpPr>
        <p:spPr>
          <a:xfrm>
            <a:off x="1525758" y="298795"/>
            <a:ext cx="75538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2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What will the </a:t>
            </a:r>
            <a:r>
              <a:rPr lang="en-US" sz="3200" b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New App </a:t>
            </a:r>
            <a:r>
              <a:rPr lang="en-US" sz="3200" b="1" dirty="0">
                <a:solidFill>
                  <a:schemeClr val="dk2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Do?</a:t>
            </a:r>
            <a:endParaRPr sz="3200" b="1" dirty="0">
              <a:solidFill>
                <a:schemeClr val="accent4"/>
              </a:solidFill>
              <a:latin typeface="Raleway" panose="020B0503030101060003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303" name="Google Shape;7303;p153"/>
          <p:cNvSpPr/>
          <p:nvPr/>
        </p:nvSpPr>
        <p:spPr>
          <a:xfrm>
            <a:off x="1514040" y="829709"/>
            <a:ext cx="63509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656D78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Our new app will be your best way to drive loyalty. Leverage the guests options to drive frequency. </a:t>
            </a:r>
            <a:endParaRPr dirty="0">
              <a:latin typeface="Raleway" panose="020B0503030101060003" pitchFamily="34" charset="0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r="1157"/>
          <a:stretch>
            <a:fillRect/>
          </a:stretch>
        </p:blipFill>
        <p:spPr>
          <a:xfrm>
            <a:off x="3919538" y="2600325"/>
            <a:ext cx="1671637" cy="29686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" name="Picture Placeholder 3"/>
          <p:cNvPicPr>
            <a:picLocks noGrp="1" noChangeAspect="1"/>
          </p:cNvPicPr>
          <p:nvPr>
            <p:ph type="pic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r="1978"/>
          <a:stretch>
            <a:fillRect/>
          </a:stretch>
        </p:blipFill>
        <p:spPr>
          <a:xfrm>
            <a:off x="6600825" y="2600325"/>
            <a:ext cx="1671638" cy="29686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306" name="Google Shape;7306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4526" y="1707020"/>
            <a:ext cx="2222948" cy="456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Placeholder 2"/>
          <p:cNvPicPr>
            <a:picLocks noGrp="1" noChangeAspect="1"/>
          </p:cNvPicPr>
          <p:nvPr>
            <p:ph type="pic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r="1926"/>
          <a:stretch>
            <a:fillRect/>
          </a:stretch>
        </p:blipFill>
        <p:spPr>
          <a:xfrm>
            <a:off x="5133975" y="2249488"/>
            <a:ext cx="1924050" cy="34131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320" name="Google Shape;7320;p153"/>
          <p:cNvSpPr/>
          <p:nvPr/>
        </p:nvSpPr>
        <p:spPr>
          <a:xfrm>
            <a:off x="8896335" y="3150543"/>
            <a:ext cx="275534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800" dirty="0">
                <a:latin typeface="Raleway" panose="020B0503030101060003" pitchFamily="34" charset="0"/>
              </a:rPr>
              <a:t>Guests will stay within the LPQ site or app and not link out to another site, like OLO.</a:t>
            </a:r>
          </a:p>
        </p:txBody>
      </p:sp>
      <p:sp>
        <p:nvSpPr>
          <p:cNvPr id="7321" name="Google Shape;7321;p153"/>
          <p:cNvSpPr txBox="1"/>
          <p:nvPr/>
        </p:nvSpPr>
        <p:spPr>
          <a:xfrm>
            <a:off x="8956728" y="2180068"/>
            <a:ext cx="2634557" cy="306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endParaRPr sz="1400" b="1"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322" name="Google Shape;7322;p153"/>
          <p:cNvSpPr txBox="1"/>
          <p:nvPr/>
        </p:nvSpPr>
        <p:spPr>
          <a:xfrm>
            <a:off x="9042328" y="2486263"/>
            <a:ext cx="2463354" cy="51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1800" b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Staying within LPQ</a:t>
            </a:r>
            <a:endParaRPr sz="1800" b="1" dirty="0">
              <a:solidFill>
                <a:srgbClr val="FEC117"/>
              </a:solidFill>
              <a:latin typeface="Raleway" panose="020B0503030101060003" pitchFamily="34" charset="0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34" name="Google Shape;7317;p153"/>
          <p:cNvGrpSpPr/>
          <p:nvPr/>
        </p:nvGrpSpPr>
        <p:grpSpPr>
          <a:xfrm>
            <a:off x="700945" y="5115435"/>
            <a:ext cx="2199302" cy="707846"/>
            <a:chOff x="8002514" y="1992797"/>
            <a:chExt cx="2199302" cy="707846"/>
          </a:xfrm>
        </p:grpSpPr>
        <p:sp>
          <p:nvSpPr>
            <p:cNvPr id="35" name="Google Shape;7318;p153"/>
            <p:cNvSpPr/>
            <p:nvPr/>
          </p:nvSpPr>
          <p:spPr>
            <a:xfrm>
              <a:off x="8349927" y="1992797"/>
              <a:ext cx="185188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1000" dirty="0">
                  <a:latin typeface="Raleway" panose="020B0503030101060003" pitchFamily="34" charset="0"/>
                </a:rPr>
                <a:t>Manage online ordering, loyalty, and gift cards without creating separate accounts</a:t>
              </a:r>
            </a:p>
          </p:txBody>
        </p:sp>
        <p:sp>
          <p:nvSpPr>
            <p:cNvPr id="36" name="Google Shape;7319;p153"/>
            <p:cNvSpPr/>
            <p:nvPr/>
          </p:nvSpPr>
          <p:spPr>
            <a:xfrm>
              <a:off x="8002514" y="2168250"/>
              <a:ext cx="279328" cy="27932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gradFill>
              <a:gsLst>
                <a:gs pos="0">
                  <a:srgbClr val="31538F"/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EC117"/>
              </a:solidFill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</p:grpSp>
      <p:grpSp>
        <p:nvGrpSpPr>
          <p:cNvPr id="37" name="Google Shape;7317;p153"/>
          <p:cNvGrpSpPr/>
          <p:nvPr/>
        </p:nvGrpSpPr>
        <p:grpSpPr>
          <a:xfrm>
            <a:off x="669414" y="4194644"/>
            <a:ext cx="2199302" cy="431701"/>
            <a:chOff x="8002514" y="2015877"/>
            <a:chExt cx="2199302" cy="431701"/>
          </a:xfrm>
        </p:grpSpPr>
        <p:sp>
          <p:nvSpPr>
            <p:cNvPr id="38" name="Google Shape;7318;p153"/>
            <p:cNvSpPr/>
            <p:nvPr/>
          </p:nvSpPr>
          <p:spPr>
            <a:xfrm>
              <a:off x="8349927" y="2015877"/>
              <a:ext cx="1851889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latin typeface="Raleway" panose="020B0503030101060003" pitchFamily="34" charset="0"/>
                </a:rPr>
                <a:t>Save up to 4 methods of payment</a:t>
              </a:r>
            </a:p>
          </p:txBody>
        </p:sp>
        <p:sp>
          <p:nvSpPr>
            <p:cNvPr id="39" name="Google Shape;7319;p153"/>
            <p:cNvSpPr/>
            <p:nvPr/>
          </p:nvSpPr>
          <p:spPr>
            <a:xfrm>
              <a:off x="8002514" y="2168250"/>
              <a:ext cx="279328" cy="27932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gradFill>
              <a:gsLst>
                <a:gs pos="0">
                  <a:srgbClr val="31538F"/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EC117"/>
              </a:solidFill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</p:grpSp>
      <p:grpSp>
        <p:nvGrpSpPr>
          <p:cNvPr id="40" name="Google Shape;7317;p153"/>
          <p:cNvGrpSpPr/>
          <p:nvPr/>
        </p:nvGrpSpPr>
        <p:grpSpPr>
          <a:xfrm>
            <a:off x="655247" y="3205638"/>
            <a:ext cx="2199302" cy="431701"/>
            <a:chOff x="8002514" y="2015877"/>
            <a:chExt cx="2199302" cy="431701"/>
          </a:xfrm>
        </p:grpSpPr>
        <p:sp>
          <p:nvSpPr>
            <p:cNvPr id="41" name="Google Shape;7318;p153"/>
            <p:cNvSpPr/>
            <p:nvPr/>
          </p:nvSpPr>
          <p:spPr>
            <a:xfrm>
              <a:off x="8349927" y="2015877"/>
              <a:ext cx="1851889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1000" dirty="0">
                  <a:latin typeface="Raleway" panose="020B0503030101060003"/>
                </a:rPr>
                <a:t>Guests Scan to Pay or just earn rewards on purchases.</a:t>
              </a:r>
            </a:p>
          </p:txBody>
        </p:sp>
        <p:sp>
          <p:nvSpPr>
            <p:cNvPr id="42" name="Google Shape;7319;p153"/>
            <p:cNvSpPr/>
            <p:nvPr/>
          </p:nvSpPr>
          <p:spPr>
            <a:xfrm>
              <a:off x="8002514" y="2168250"/>
              <a:ext cx="279328" cy="27932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gradFill>
              <a:gsLst>
                <a:gs pos="0">
                  <a:srgbClr val="31538F"/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EC117"/>
              </a:solidFill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</p:grpSp>
      <p:grpSp>
        <p:nvGrpSpPr>
          <p:cNvPr id="43" name="Google Shape;7317;p153"/>
          <p:cNvGrpSpPr/>
          <p:nvPr/>
        </p:nvGrpSpPr>
        <p:grpSpPr>
          <a:xfrm>
            <a:off x="683579" y="1955876"/>
            <a:ext cx="2199302" cy="692457"/>
            <a:chOff x="8002514" y="2015877"/>
            <a:chExt cx="2199302" cy="692457"/>
          </a:xfrm>
        </p:grpSpPr>
        <p:sp>
          <p:nvSpPr>
            <p:cNvPr id="44" name="Google Shape;7318;p153"/>
            <p:cNvSpPr/>
            <p:nvPr/>
          </p:nvSpPr>
          <p:spPr>
            <a:xfrm>
              <a:off x="8349927" y="2015877"/>
              <a:ext cx="1851889" cy="6924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>
                <a:lnSpc>
                  <a:spcPct val="130000"/>
                </a:lnSpc>
              </a:pPr>
              <a:r>
                <a:rPr lang="en-US" sz="1000" dirty="0">
                  <a:latin typeface="Raleway" panose="020B0503030101060003" pitchFamily="34" charset="0"/>
                </a:rPr>
                <a:t>Enable guests to order ahead and earn points on their purchases</a:t>
              </a:r>
              <a:r>
                <a:rPr lang="en-US" sz="1000" dirty="0">
                  <a:solidFill>
                    <a:schemeClr val="dk1"/>
                  </a:solidFill>
                  <a:latin typeface="Source Sans Pro Light"/>
                  <a:ea typeface="Source Sans Pro Light"/>
                  <a:cs typeface="Source Sans Pro Light"/>
                  <a:sym typeface="Source Sans Pro Light"/>
                </a:rPr>
                <a:t>.</a:t>
              </a:r>
              <a:endParaRPr sz="1000" dirty="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  <p:sp>
          <p:nvSpPr>
            <p:cNvPr id="45" name="Google Shape;7319;p153"/>
            <p:cNvSpPr/>
            <p:nvPr/>
          </p:nvSpPr>
          <p:spPr>
            <a:xfrm>
              <a:off x="8002514" y="2168250"/>
              <a:ext cx="279328" cy="27932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gradFill>
              <a:gsLst>
                <a:gs pos="0">
                  <a:srgbClr val="31538F"/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EC117"/>
              </a:solidFill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</p:grpSp>
      <p:pic>
        <p:nvPicPr>
          <p:cNvPr id="33" name="Picture 32" descr="LPQ_Final_Logo_20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006437" y="0"/>
            <a:ext cx="1097197" cy="1393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5" name="Google Shape;7295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011" y="2129496"/>
            <a:ext cx="1932496" cy="396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6" name="Google Shape;7296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0492" y="2129496"/>
            <a:ext cx="1932496" cy="3965787"/>
          </a:xfrm>
          <a:prstGeom prst="rect">
            <a:avLst/>
          </a:prstGeom>
          <a:noFill/>
          <a:ln>
            <a:noFill/>
          </a:ln>
        </p:spPr>
      </p:pic>
      <p:sp>
        <p:nvSpPr>
          <p:cNvPr id="7302" name="Google Shape;7302;p153"/>
          <p:cNvSpPr txBox="1"/>
          <p:nvPr/>
        </p:nvSpPr>
        <p:spPr>
          <a:xfrm>
            <a:off x="1525758" y="298795"/>
            <a:ext cx="75538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2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What will the </a:t>
            </a:r>
            <a:r>
              <a:rPr lang="en-US" sz="3200" b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New App </a:t>
            </a:r>
            <a:r>
              <a:rPr lang="en-US" sz="3200" b="1" dirty="0">
                <a:solidFill>
                  <a:schemeClr val="dk2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Do?</a:t>
            </a:r>
            <a:endParaRPr sz="3200" b="1" dirty="0">
              <a:solidFill>
                <a:schemeClr val="accent4"/>
              </a:solidFill>
              <a:latin typeface="Raleway" panose="020B0503030101060003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303" name="Google Shape;7303;p153"/>
          <p:cNvSpPr/>
          <p:nvPr/>
        </p:nvSpPr>
        <p:spPr>
          <a:xfrm>
            <a:off x="1514040" y="829709"/>
            <a:ext cx="68889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656D78"/>
                </a:solidFill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rPr>
              <a:t>Our new app will be your best way to drive loyalty. Leverage the guests options to drive frequency. </a:t>
            </a:r>
            <a:endParaRPr dirty="0">
              <a:latin typeface="Raleway" panose="020B0503030101060003" pitchFamily="34" charset="0"/>
            </a:endParaRPr>
          </a:p>
        </p:txBody>
      </p:sp>
      <p:pic>
        <p:nvPicPr>
          <p:cNvPr id="7306" name="Google Shape;7306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4526" y="1707020"/>
            <a:ext cx="2222948" cy="4561840"/>
          </a:xfrm>
          <a:prstGeom prst="rect">
            <a:avLst/>
          </a:prstGeom>
          <a:noFill/>
          <a:ln>
            <a:noFill/>
          </a:ln>
        </p:spPr>
      </p:pic>
      <p:sp>
        <p:nvSpPr>
          <p:cNvPr id="7320" name="Google Shape;7320;p153"/>
          <p:cNvSpPr/>
          <p:nvPr/>
        </p:nvSpPr>
        <p:spPr>
          <a:xfrm>
            <a:off x="8896335" y="3150543"/>
            <a:ext cx="275534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800" dirty="0">
                <a:latin typeface="Raleway" panose="020B0503030101060003" pitchFamily="34" charset="0"/>
              </a:rPr>
              <a:t>Guests will be able to tailor their dining experience allowing your focus to be on service and execution.</a:t>
            </a:r>
          </a:p>
        </p:txBody>
      </p:sp>
      <p:sp>
        <p:nvSpPr>
          <p:cNvPr id="7321" name="Google Shape;7321;p153"/>
          <p:cNvSpPr txBox="1"/>
          <p:nvPr/>
        </p:nvSpPr>
        <p:spPr>
          <a:xfrm>
            <a:off x="8956728" y="2180068"/>
            <a:ext cx="2634557" cy="306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endParaRPr sz="1400" b="1"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322" name="Google Shape;7322;p153"/>
          <p:cNvSpPr txBox="1"/>
          <p:nvPr/>
        </p:nvSpPr>
        <p:spPr>
          <a:xfrm>
            <a:off x="9042328" y="2486263"/>
            <a:ext cx="2463354" cy="51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1800" b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Driving Frequency</a:t>
            </a:r>
            <a:endParaRPr sz="1800" b="1" dirty="0">
              <a:solidFill>
                <a:srgbClr val="FEC117"/>
              </a:solidFill>
              <a:latin typeface="Raleway" panose="020B0503030101060003" pitchFamily="34" charset="0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34" name="Google Shape;7317;p153"/>
          <p:cNvGrpSpPr/>
          <p:nvPr/>
        </p:nvGrpSpPr>
        <p:grpSpPr>
          <a:xfrm>
            <a:off x="688220" y="4886352"/>
            <a:ext cx="2199302" cy="1169511"/>
            <a:chOff x="8002514" y="1992797"/>
            <a:chExt cx="2199302" cy="1169511"/>
          </a:xfrm>
        </p:grpSpPr>
        <p:sp>
          <p:nvSpPr>
            <p:cNvPr id="35" name="Google Shape;7318;p153"/>
            <p:cNvSpPr/>
            <p:nvPr/>
          </p:nvSpPr>
          <p:spPr>
            <a:xfrm>
              <a:off x="8349927" y="1992797"/>
              <a:ext cx="1851889" cy="11695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1000" dirty="0">
                  <a:latin typeface="Raleway" panose="020B0503030101060003" pitchFamily="34" charset="0"/>
                </a:rPr>
                <a:t>For easy ordering, guests will be able to add a favorite restaurant. They can easily start an online order at their favorite LPQ store from this page.</a:t>
              </a:r>
            </a:p>
            <a:p>
              <a:endParaRPr lang="en-US" sz="1000" dirty="0">
                <a:latin typeface="Raleway" panose="020B0503030101060003" pitchFamily="34" charset="0"/>
              </a:endParaRPr>
            </a:p>
          </p:txBody>
        </p:sp>
        <p:sp>
          <p:nvSpPr>
            <p:cNvPr id="36" name="Google Shape;7319;p153"/>
            <p:cNvSpPr/>
            <p:nvPr/>
          </p:nvSpPr>
          <p:spPr>
            <a:xfrm>
              <a:off x="8002514" y="2168250"/>
              <a:ext cx="279328" cy="27932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gradFill>
              <a:gsLst>
                <a:gs pos="0">
                  <a:srgbClr val="31538F"/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EC117"/>
              </a:solidFill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</p:grpSp>
      <p:grpSp>
        <p:nvGrpSpPr>
          <p:cNvPr id="40" name="Google Shape;7317;p153"/>
          <p:cNvGrpSpPr/>
          <p:nvPr/>
        </p:nvGrpSpPr>
        <p:grpSpPr>
          <a:xfrm>
            <a:off x="683579" y="3150543"/>
            <a:ext cx="2199302" cy="1200288"/>
            <a:chOff x="8002514" y="2015877"/>
            <a:chExt cx="2199302" cy="1200288"/>
          </a:xfrm>
        </p:grpSpPr>
        <p:sp>
          <p:nvSpPr>
            <p:cNvPr id="41" name="Google Shape;7318;p153"/>
            <p:cNvSpPr/>
            <p:nvPr/>
          </p:nvSpPr>
          <p:spPr>
            <a:xfrm>
              <a:off x="8349927" y="2015877"/>
              <a:ext cx="1851889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1000" dirty="0">
                  <a:latin typeface="Raleway" panose="020B0503030101060003" pitchFamily="34" charset="0"/>
                </a:rPr>
                <a:t>Payment Methods will be able to add up to 4 credit or debit cards. Guests will also be able to add physical and e-gift card numbers to use as payment</a:t>
              </a:r>
              <a:r>
                <a:rPr lang="en-US" sz="1200" dirty="0"/>
                <a:t>.</a:t>
              </a:r>
            </a:p>
            <a:p>
              <a:endParaRPr lang="en-US" sz="1000" dirty="0">
                <a:latin typeface="Raleway" panose="020B0503030101060003"/>
              </a:endParaRPr>
            </a:p>
          </p:txBody>
        </p:sp>
        <p:sp>
          <p:nvSpPr>
            <p:cNvPr id="42" name="Google Shape;7319;p153"/>
            <p:cNvSpPr/>
            <p:nvPr/>
          </p:nvSpPr>
          <p:spPr>
            <a:xfrm>
              <a:off x="8002514" y="2168250"/>
              <a:ext cx="279328" cy="27932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gradFill>
              <a:gsLst>
                <a:gs pos="0">
                  <a:srgbClr val="31538F"/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EC117"/>
              </a:solidFill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</p:grpSp>
      <p:grpSp>
        <p:nvGrpSpPr>
          <p:cNvPr id="43" name="Google Shape;7317;p153"/>
          <p:cNvGrpSpPr/>
          <p:nvPr/>
        </p:nvGrpSpPr>
        <p:grpSpPr>
          <a:xfrm>
            <a:off x="683579" y="1692812"/>
            <a:ext cx="2199302" cy="692457"/>
            <a:chOff x="8002514" y="2015877"/>
            <a:chExt cx="2199302" cy="692457"/>
          </a:xfrm>
        </p:grpSpPr>
        <p:sp>
          <p:nvSpPr>
            <p:cNvPr id="44" name="Google Shape;7318;p153"/>
            <p:cNvSpPr/>
            <p:nvPr/>
          </p:nvSpPr>
          <p:spPr>
            <a:xfrm>
              <a:off x="8349927" y="2015877"/>
              <a:ext cx="1851889" cy="6924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>
                <a:lnSpc>
                  <a:spcPct val="130000"/>
                </a:lnSpc>
              </a:pPr>
              <a:r>
                <a:rPr lang="en-US" sz="1000" dirty="0">
                  <a:latin typeface="Raleway" panose="020B0503030101060003" pitchFamily="34" charset="0"/>
                  <a:ea typeface="Source Sans Pro Light"/>
                  <a:cs typeface="Source Sans Pro Light"/>
                  <a:sym typeface="Source Sans Pro Light"/>
                </a:rPr>
                <a:t>Order History will allow guests to see their history of their past 10 orders. </a:t>
              </a:r>
              <a:endParaRPr sz="1000" dirty="0">
                <a:latin typeface="Raleway" panose="020B0503030101060003" pitchFamily="34" charset="0"/>
                <a:ea typeface="Source Sans Pro Light"/>
                <a:cs typeface="Source Sans Pro Light"/>
                <a:sym typeface="Source Sans Pro Light"/>
              </a:endParaRPr>
            </a:p>
          </p:txBody>
        </p:sp>
        <p:sp>
          <p:nvSpPr>
            <p:cNvPr id="45" name="Google Shape;7319;p153"/>
            <p:cNvSpPr/>
            <p:nvPr/>
          </p:nvSpPr>
          <p:spPr>
            <a:xfrm>
              <a:off x="8002514" y="2168250"/>
              <a:ext cx="279328" cy="27932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gradFill>
              <a:gsLst>
                <a:gs pos="0">
                  <a:srgbClr val="31538F"/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EC117"/>
              </a:solidFill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endParaRPr>
            </a:p>
          </p:txBody>
        </p:sp>
      </p:grpSp>
      <p:pic>
        <p:nvPicPr>
          <p:cNvPr id="11" name="Picture Placeholder 10"/>
          <p:cNvPicPr>
            <a:picLocks noGrp="1" noChangeAspect="1"/>
          </p:cNvPicPr>
          <p:nvPr>
            <p:ph type="pic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b="7864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" b="7823"/>
          <a:stretch>
            <a:fillRect/>
          </a:stretch>
        </p:blipFill>
        <p:spPr>
          <a:xfrm>
            <a:off x="7207473" y="2600562"/>
            <a:ext cx="1065409" cy="2967716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6" b="4746"/>
          <a:stretch>
            <a:fillRect/>
          </a:stretch>
        </p:blipFill>
        <p:spPr>
          <a:xfrm>
            <a:off x="3919118" y="2600562"/>
            <a:ext cx="1065408" cy="2967716"/>
          </a:xfrm>
        </p:spPr>
      </p:pic>
      <p:pic>
        <p:nvPicPr>
          <p:cNvPr id="27" name="Picture 26" descr="LPQ_Final_Logo_20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006437" y="0"/>
            <a:ext cx="1097197" cy="139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4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9" name="Google Shape;7269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920" y="1809297"/>
            <a:ext cx="4088223" cy="5333079"/>
          </a:xfrm>
          <a:prstGeom prst="rect">
            <a:avLst/>
          </a:prstGeom>
          <a:noFill/>
          <a:ln>
            <a:noFill/>
          </a:ln>
          <a:effectLst>
            <a:outerShdw blurRad="660400" dist="254000" dir="2700000" algn="tl" rotWithShape="0">
              <a:srgbClr val="000000">
                <a:alpha val="14901"/>
              </a:srgbClr>
            </a:outerShdw>
          </a:effectLst>
        </p:spPr>
      </p:pic>
      <p:sp>
        <p:nvSpPr>
          <p:cNvPr id="7275" name="Google Shape;7275;p152"/>
          <p:cNvSpPr txBox="1"/>
          <p:nvPr/>
        </p:nvSpPr>
        <p:spPr>
          <a:xfrm>
            <a:off x="1525758" y="298795"/>
            <a:ext cx="75538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2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New </a:t>
            </a:r>
            <a:r>
              <a:rPr lang="en-US" sz="3200" b="1" dirty="0">
                <a:solidFill>
                  <a:srgbClr val="FEC117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Loyalty</a:t>
            </a:r>
            <a:r>
              <a:rPr lang="en-US" sz="3200" b="1" dirty="0">
                <a:solidFill>
                  <a:schemeClr val="accent4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b="1" dirty="0">
                <a:solidFill>
                  <a:schemeClr val="dk2"/>
                </a:solidFill>
                <a:latin typeface="Raleway" panose="020B0503030101060003" pitchFamily="34" charset="0"/>
                <a:ea typeface="Source Sans Pro"/>
                <a:cs typeface="Source Sans Pro"/>
                <a:sym typeface="Source Sans Pro"/>
              </a:rPr>
              <a:t>Program </a:t>
            </a:r>
            <a:endParaRPr sz="3200" b="1" dirty="0">
              <a:solidFill>
                <a:schemeClr val="accent4"/>
              </a:solidFill>
              <a:latin typeface="Raleway" panose="020B0503030101060003" pitchFamily="34" charset="0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4" b="6204"/>
          <a:stretch>
            <a:fillRect/>
          </a:stretch>
        </p:blipFill>
        <p:spPr>
          <a:xfrm>
            <a:off x="2533650" y="2419350"/>
            <a:ext cx="1755775" cy="310673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279" name="Google Shape;7279;p152"/>
          <p:cNvSpPr/>
          <p:nvPr/>
        </p:nvSpPr>
        <p:spPr>
          <a:xfrm>
            <a:off x="5114926" y="1393817"/>
            <a:ext cx="6611978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Rewards program will work with the LPQ Website, App, and Toast systems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1200" dirty="0">
              <a:latin typeface="Raleway" panose="020B0503030101060003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Guests will be able to earn rewards for orders though the Web site, Mobile Web, or App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1200" dirty="0">
              <a:latin typeface="Raleway" panose="020B0503030101060003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Guests will also be able to redeem rewards as part of the payment process</a:t>
            </a:r>
          </a:p>
          <a:p>
            <a:pPr algn="ctr"/>
            <a:endParaRPr lang="en-US" sz="1200" dirty="0">
              <a:latin typeface="Raleway" panose="020B0503030101060003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dirty="0">
                <a:latin typeface="Raleway" panose="020B0503030101060003" pitchFamily="34" charset="0"/>
              </a:rPr>
              <a:t>Members receive a free coffee for signing up for the new loyalty program</a:t>
            </a:r>
          </a:p>
          <a:p>
            <a:pPr algn="ctr"/>
            <a:endParaRPr lang="en-US" sz="1200" dirty="0">
              <a:latin typeface="Raleway" panose="020B0503030101060003" pitchFamily="34" charset="0"/>
            </a:endParaRPr>
          </a:p>
          <a:p>
            <a:pPr algn="ctr"/>
            <a:endParaRPr lang="en-US" sz="1200" dirty="0">
              <a:latin typeface="Raleway" panose="020B0503030101060003" pitchFamily="34" charset="0"/>
            </a:endParaRPr>
          </a:p>
          <a:p>
            <a:pPr algn="ctr"/>
            <a:endParaRPr lang="en-US" sz="1200" dirty="0">
              <a:latin typeface="Raleway" panose="020B0503030101060003" pitchFamily="34" charset="0"/>
            </a:endParaRPr>
          </a:p>
          <a:p>
            <a:pPr algn="ctr"/>
            <a:endParaRPr lang="en-US" sz="1200" dirty="0">
              <a:latin typeface="Raleway" panose="020B0503030101060003" pitchFamily="34" charset="0"/>
            </a:endParaRPr>
          </a:p>
          <a:p>
            <a:pPr algn="ctr"/>
            <a:endParaRPr lang="en-US" sz="1200" dirty="0">
              <a:latin typeface="Raleway" panose="020B0503030101060003" pitchFamily="34" charset="0"/>
            </a:endParaRPr>
          </a:p>
          <a:p>
            <a:pPr algn="ctr"/>
            <a:r>
              <a:rPr lang="en-US" b="1" dirty="0">
                <a:solidFill>
                  <a:srgbClr val="FEC117"/>
                </a:solidFill>
                <a:latin typeface="Raleway" panose="020B0503030101060003" pitchFamily="34" charset="0"/>
              </a:rPr>
              <a:t>2 Membership Tiers</a:t>
            </a:r>
          </a:p>
          <a:p>
            <a:pPr algn="ctr"/>
            <a:r>
              <a:rPr lang="en-US" b="1" dirty="0">
                <a:solidFill>
                  <a:srgbClr val="FEC117"/>
                </a:solidFill>
                <a:latin typeface="Raleway" panose="020B0503030101060003" pitchFamily="34" charset="0"/>
              </a:rPr>
              <a:t>Debut Tier</a:t>
            </a:r>
            <a:r>
              <a:rPr lang="en-US" dirty="0">
                <a:solidFill>
                  <a:srgbClr val="FEC117"/>
                </a:solidFill>
                <a:latin typeface="Raleway" panose="020B0503030101060003" pitchFamily="34" charset="0"/>
              </a:rPr>
              <a:t>: </a:t>
            </a:r>
            <a:r>
              <a:rPr lang="en-US" dirty="0">
                <a:latin typeface="Raleway" panose="020B0503030101060003" pitchFamily="34" charset="0"/>
              </a:rPr>
              <a:t>Members earn 1 point per $1 spent at Le Pain </a:t>
            </a:r>
            <a:r>
              <a:rPr lang="en-US" dirty="0" err="1">
                <a:latin typeface="Raleway" panose="020B0503030101060003" pitchFamily="34" charset="0"/>
              </a:rPr>
              <a:t>Quotidien</a:t>
            </a:r>
            <a:r>
              <a:rPr lang="en-US" dirty="0">
                <a:latin typeface="Raleway" panose="020B0503030101060003" pitchFamily="34" charset="0"/>
              </a:rPr>
              <a:t> in-restaurant or through online ordering</a:t>
            </a:r>
          </a:p>
          <a:p>
            <a:pPr algn="ctr"/>
            <a:endParaRPr lang="en-US" dirty="0">
              <a:latin typeface="Raleway" panose="020B0503030101060003" pitchFamily="34" charset="0"/>
            </a:endParaRPr>
          </a:p>
          <a:p>
            <a:pPr algn="ctr"/>
            <a:r>
              <a:rPr lang="en-US" b="1" dirty="0">
                <a:solidFill>
                  <a:srgbClr val="FEC117"/>
                </a:solidFill>
                <a:latin typeface="Raleway" panose="020B0503030101060003" pitchFamily="34" charset="0"/>
              </a:rPr>
              <a:t>Premier Tier</a:t>
            </a:r>
            <a:r>
              <a:rPr lang="en-US" dirty="0">
                <a:solidFill>
                  <a:srgbClr val="FEC117"/>
                </a:solidFill>
                <a:latin typeface="Raleway" panose="020B0503030101060003" pitchFamily="34" charset="0"/>
              </a:rPr>
              <a:t>: </a:t>
            </a:r>
            <a:r>
              <a:rPr lang="en-US" dirty="0">
                <a:latin typeface="Raleway" panose="020B0503030101060003" pitchFamily="34" charset="0"/>
              </a:rPr>
              <a:t>After spending $500, members earn 1.25 points per $1 spent at Le Pain </a:t>
            </a:r>
            <a:r>
              <a:rPr lang="en-US" dirty="0" err="1">
                <a:latin typeface="Raleway" panose="020B0503030101060003" pitchFamily="34" charset="0"/>
              </a:rPr>
              <a:t>Quotidien</a:t>
            </a:r>
            <a:r>
              <a:rPr lang="en-US" dirty="0">
                <a:latin typeface="Raleway" panose="020B0503030101060003" pitchFamily="34" charset="0"/>
              </a:rPr>
              <a:t> in-restaurant or through online ordering. </a:t>
            </a:r>
          </a:p>
          <a:p>
            <a:pPr algn="ctr"/>
            <a:endParaRPr lang="en-US" dirty="0">
              <a:latin typeface="Raleway" panose="020B0503030101060003" pitchFamily="34" charset="0"/>
            </a:endParaRPr>
          </a:p>
          <a:p>
            <a:pPr algn="ctr"/>
            <a:r>
              <a:rPr lang="en-US" b="1" dirty="0">
                <a:solidFill>
                  <a:srgbClr val="FEC117"/>
                </a:solidFill>
                <a:latin typeface="Raleway" panose="020B0503030101060003" pitchFamily="34" charset="0"/>
              </a:rPr>
              <a:t>Members can redeem points for the items they want:</a:t>
            </a:r>
          </a:p>
          <a:p>
            <a:pPr algn="ctr"/>
            <a:r>
              <a:rPr lang="en-US" dirty="0">
                <a:latin typeface="Raleway" panose="020B0503030101060003" pitchFamily="34" charset="0"/>
              </a:rPr>
              <a:t>60 points = beverage or pastry</a:t>
            </a:r>
          </a:p>
          <a:p>
            <a:pPr algn="ctr"/>
            <a:r>
              <a:rPr lang="en-US" dirty="0">
                <a:latin typeface="Raleway" panose="020B0503030101060003" pitchFamily="34" charset="0"/>
              </a:rPr>
              <a:t>150 points = 1 free entrée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Raleway" panose="020B05030301010600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Raleway" panose="020B0503030101060003" pitchFamily="34" charset="0"/>
            </a:endParaRPr>
          </a:p>
        </p:txBody>
      </p:sp>
      <p:pic>
        <p:nvPicPr>
          <p:cNvPr id="11" name="Picture 10" descr="LPQ_Final_Logo_2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006437" y="0"/>
            <a:ext cx="1097197" cy="1393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p6"/>
          <p:cNvGrpSpPr/>
          <p:nvPr/>
        </p:nvGrpSpPr>
        <p:grpSpPr>
          <a:xfrm>
            <a:off x="152400" y="75388"/>
            <a:ext cx="15412824" cy="16074031"/>
            <a:chOff x="0" y="-77012"/>
            <a:chExt cx="15412824" cy="16074031"/>
          </a:xfrm>
        </p:grpSpPr>
        <p:sp>
          <p:nvSpPr>
            <p:cNvPr id="408" name="Google Shape;408;p6"/>
            <p:cNvSpPr/>
            <p:nvPr/>
          </p:nvSpPr>
          <p:spPr>
            <a:xfrm>
              <a:off x="0" y="5280998"/>
              <a:ext cx="12148524" cy="10716021"/>
            </a:xfrm>
            <a:custGeom>
              <a:avLst/>
              <a:gdLst/>
              <a:ahLst/>
              <a:cxnLst/>
              <a:rect l="l" t="t" r="r" b="b"/>
              <a:pathLst>
                <a:path w="460" h="405" extrusionOk="0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1646032" y="2688184"/>
              <a:ext cx="12148524" cy="10716021"/>
            </a:xfrm>
            <a:custGeom>
              <a:avLst/>
              <a:gdLst/>
              <a:ahLst/>
              <a:cxnLst/>
              <a:rect l="l" t="t" r="r" b="b"/>
              <a:pathLst>
                <a:path w="460" h="405" extrusionOk="0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264300" y="-77012"/>
              <a:ext cx="12148524" cy="10716021"/>
            </a:xfrm>
            <a:custGeom>
              <a:avLst/>
              <a:gdLst/>
              <a:ahLst/>
              <a:cxnLst/>
              <a:rect l="l" t="t" r="r" b="b"/>
              <a:pathLst>
                <a:path w="460" h="405" extrusionOk="0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lt1">
                <a:alpha val="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1" name="Google Shape;411;p6"/>
          <p:cNvGrpSpPr/>
          <p:nvPr/>
        </p:nvGrpSpPr>
        <p:grpSpPr>
          <a:xfrm>
            <a:off x="0" y="-77012"/>
            <a:ext cx="15412824" cy="16074031"/>
            <a:chOff x="0" y="-77012"/>
            <a:chExt cx="15412824" cy="16074031"/>
          </a:xfrm>
        </p:grpSpPr>
        <p:sp>
          <p:nvSpPr>
            <p:cNvPr id="412" name="Google Shape;412;p6"/>
            <p:cNvSpPr/>
            <p:nvPr/>
          </p:nvSpPr>
          <p:spPr>
            <a:xfrm>
              <a:off x="0" y="5280998"/>
              <a:ext cx="12148524" cy="10716021"/>
            </a:xfrm>
            <a:custGeom>
              <a:avLst/>
              <a:gdLst/>
              <a:ahLst/>
              <a:cxnLst/>
              <a:rect l="l" t="t" r="r" b="b"/>
              <a:pathLst>
                <a:path w="460" h="405" extrusionOk="0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1646032" y="2688184"/>
              <a:ext cx="12148524" cy="10716021"/>
            </a:xfrm>
            <a:custGeom>
              <a:avLst/>
              <a:gdLst/>
              <a:ahLst/>
              <a:cxnLst/>
              <a:rect l="l" t="t" r="r" b="b"/>
              <a:pathLst>
                <a:path w="460" h="405" extrusionOk="0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264300" y="-77012"/>
              <a:ext cx="12148524" cy="10716021"/>
            </a:xfrm>
            <a:custGeom>
              <a:avLst/>
              <a:gdLst/>
              <a:ahLst/>
              <a:cxnLst/>
              <a:rect l="l" t="t" r="r" b="b"/>
              <a:pathLst>
                <a:path w="460" h="405" extrusionOk="0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lt1">
                <a:alpha val="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5848628" y="-1627"/>
            <a:ext cx="3047722" cy="7031077"/>
            <a:chOff x="2903" y="-1"/>
            <a:chExt cx="1873" cy="4321"/>
          </a:xfrm>
        </p:grpSpPr>
        <p:sp>
          <p:nvSpPr>
            <p:cNvPr id="416" name="Google Shape;416;p6"/>
            <p:cNvSpPr/>
            <p:nvPr/>
          </p:nvSpPr>
          <p:spPr>
            <a:xfrm>
              <a:off x="2904" y="0"/>
              <a:ext cx="1872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2903" y="-1"/>
              <a:ext cx="1159" cy="3286"/>
            </a:xfrm>
            <a:custGeom>
              <a:avLst/>
              <a:gdLst/>
              <a:ahLst/>
              <a:cxnLst/>
              <a:rect l="l" t="t" r="r" b="b"/>
              <a:pathLst>
                <a:path w="801" h="2273" extrusionOk="0">
                  <a:moveTo>
                    <a:pt x="801" y="0"/>
                  </a:moveTo>
                  <a:cubicBezTo>
                    <a:pt x="197" y="0"/>
                    <a:pt x="197" y="0"/>
                    <a:pt x="197" y="0"/>
                  </a:cubicBezTo>
                  <a:cubicBezTo>
                    <a:pt x="71" y="289"/>
                    <a:pt x="0" y="614"/>
                    <a:pt x="0" y="957"/>
                  </a:cubicBezTo>
                  <a:cubicBezTo>
                    <a:pt x="0" y="1272"/>
                    <a:pt x="60" y="1571"/>
                    <a:pt x="167" y="1841"/>
                  </a:cubicBezTo>
                  <a:cubicBezTo>
                    <a:pt x="228" y="1995"/>
                    <a:pt x="304" y="2140"/>
                    <a:pt x="394" y="2273"/>
                  </a:cubicBezTo>
                  <a:cubicBezTo>
                    <a:pt x="266" y="2013"/>
                    <a:pt x="194" y="1722"/>
                    <a:pt x="194" y="1413"/>
                  </a:cubicBezTo>
                  <a:cubicBezTo>
                    <a:pt x="194" y="857"/>
                    <a:pt x="427" y="355"/>
                    <a:pt x="801" y="0"/>
                  </a:cubicBezTo>
                </a:path>
              </a:pathLst>
            </a:custGeom>
            <a:gradFill flip="none" rotWithShape="1">
              <a:gsLst>
                <a:gs pos="0">
                  <a:srgbClr val="FEC117">
                    <a:tint val="66000"/>
                    <a:satMod val="160000"/>
                  </a:srgbClr>
                </a:gs>
                <a:gs pos="50000">
                  <a:srgbClr val="FEC117">
                    <a:tint val="44500"/>
                    <a:satMod val="160000"/>
                  </a:srgbClr>
                </a:gs>
                <a:gs pos="100000">
                  <a:srgbClr val="FEC117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183" y="-1"/>
              <a:ext cx="1592" cy="4321"/>
            </a:xfrm>
            <a:custGeom>
              <a:avLst/>
              <a:gdLst/>
              <a:ahLst/>
              <a:cxnLst/>
              <a:rect l="l" t="t" r="r" b="b"/>
              <a:pathLst>
                <a:path w="1099" h="2989" extrusionOk="0">
                  <a:moveTo>
                    <a:pt x="905" y="0"/>
                  </a:move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233" y="355"/>
                    <a:pt x="0" y="857"/>
                    <a:pt x="0" y="1413"/>
                  </a:cubicBezTo>
                  <a:cubicBezTo>
                    <a:pt x="0" y="1722"/>
                    <a:pt x="72" y="2013"/>
                    <a:pt x="200" y="2273"/>
                  </a:cubicBezTo>
                  <a:cubicBezTo>
                    <a:pt x="340" y="2558"/>
                    <a:pt x="547" y="2803"/>
                    <a:pt x="801" y="2989"/>
                  </a:cubicBezTo>
                  <a:cubicBezTo>
                    <a:pt x="1099" y="2989"/>
                    <a:pt x="1099" y="2989"/>
                    <a:pt x="1099" y="2989"/>
                  </a:cubicBezTo>
                  <a:cubicBezTo>
                    <a:pt x="845" y="2803"/>
                    <a:pt x="637" y="2558"/>
                    <a:pt x="497" y="2273"/>
                  </a:cubicBezTo>
                  <a:cubicBezTo>
                    <a:pt x="370" y="2013"/>
                    <a:pt x="298" y="1722"/>
                    <a:pt x="298" y="1413"/>
                  </a:cubicBezTo>
                  <a:cubicBezTo>
                    <a:pt x="298" y="857"/>
                    <a:pt x="531" y="355"/>
                    <a:pt x="905" y="0"/>
                  </a:cubicBezTo>
                </a:path>
              </a:pathLst>
            </a:custGeom>
            <a:solidFill>
              <a:srgbClr val="FEC1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183" y="-1"/>
              <a:ext cx="879" cy="2042"/>
            </a:xfrm>
            <a:custGeom>
              <a:avLst/>
              <a:gdLst/>
              <a:ahLst/>
              <a:cxnLst/>
              <a:rect l="l" t="t" r="r" b="b"/>
              <a:pathLst>
                <a:path w="607" h="1413" extrusionOk="0">
                  <a:moveTo>
                    <a:pt x="607" y="0"/>
                  </a:moveTo>
                  <a:cubicBezTo>
                    <a:pt x="607" y="0"/>
                    <a:pt x="607" y="0"/>
                    <a:pt x="607" y="0"/>
                  </a:cubicBezTo>
                  <a:cubicBezTo>
                    <a:pt x="233" y="355"/>
                    <a:pt x="0" y="857"/>
                    <a:pt x="0" y="1413"/>
                  </a:cubicBezTo>
                  <a:cubicBezTo>
                    <a:pt x="0" y="1413"/>
                    <a:pt x="0" y="1413"/>
                    <a:pt x="0" y="1413"/>
                  </a:cubicBezTo>
                  <a:cubicBezTo>
                    <a:pt x="0" y="857"/>
                    <a:pt x="233" y="355"/>
                    <a:pt x="607" y="0"/>
                  </a:cubicBezTo>
                </a:path>
              </a:pathLst>
            </a:custGeom>
            <a:solidFill>
              <a:srgbClr val="F7B32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2" name="Google Shape;432;p6"/>
          <p:cNvSpPr txBox="1"/>
          <p:nvPr/>
        </p:nvSpPr>
        <p:spPr>
          <a:xfrm>
            <a:off x="1493632" y="1187933"/>
            <a:ext cx="228592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EC1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Debut</a:t>
            </a:r>
            <a:endParaRPr dirty="0">
              <a:solidFill>
                <a:srgbClr val="FEC117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Tier</a:t>
            </a:r>
            <a:endParaRPr sz="5400" b="1"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33" name="Google Shape;433;p6"/>
          <p:cNvSpPr/>
          <p:nvPr/>
        </p:nvSpPr>
        <p:spPr>
          <a:xfrm>
            <a:off x="686021" y="3094619"/>
            <a:ext cx="516097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latin typeface="Raleway" panose="020B0503030101060003" pitchFamily="34" charset="0"/>
              </a:rPr>
              <a:t>Members earn 1 point per $1 spent at </a:t>
            </a:r>
          </a:p>
          <a:p>
            <a:pPr algn="ctr"/>
            <a:r>
              <a:rPr lang="en-US" sz="2000" dirty="0">
                <a:latin typeface="Raleway" panose="020B0503030101060003" pitchFamily="34" charset="0"/>
              </a:rPr>
              <a:t>Le Pain </a:t>
            </a:r>
            <a:r>
              <a:rPr lang="en-US" sz="2000" dirty="0" err="1">
                <a:latin typeface="Raleway" panose="020B0503030101060003" pitchFamily="34" charset="0"/>
              </a:rPr>
              <a:t>Quotidien</a:t>
            </a:r>
            <a:r>
              <a:rPr lang="en-US" sz="2000" dirty="0">
                <a:latin typeface="Raleway" panose="020B0503030101060003" pitchFamily="34" charset="0"/>
              </a:rPr>
              <a:t> in-restaurant or through online ordering. </a:t>
            </a:r>
          </a:p>
          <a:p>
            <a:pPr algn="ctr"/>
            <a:endParaRPr lang="en-US" sz="2000" dirty="0">
              <a:latin typeface="Raleway" panose="020B0503030101060003" pitchFamily="34" charset="0"/>
            </a:endParaRPr>
          </a:p>
          <a:p>
            <a:pPr algn="ctr"/>
            <a:endParaRPr lang="en-US" sz="2000" dirty="0">
              <a:latin typeface="Raleway" panose="020B0503030101060003" pitchFamily="34" charset="0"/>
            </a:endParaRPr>
          </a:p>
        </p:txBody>
      </p:sp>
      <p:pic>
        <p:nvPicPr>
          <p:cNvPr id="22" name="Picture 21" descr="LPQ_Final_Logo_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06437" y="0"/>
            <a:ext cx="1097197" cy="1393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50562" y="1571355"/>
            <a:ext cx="350043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aleway" panose="020B0503030101060003" pitchFamily="34" charset="0"/>
              </a:rPr>
              <a:t>How do you leverage Debut Tier for Frequency &amp; Growth?</a:t>
            </a:r>
          </a:p>
          <a:p>
            <a:endParaRPr lang="en-US" sz="2000" dirty="0">
              <a:latin typeface="Raleway" panose="020B0503030101060003" pitchFamily="34" charset="0"/>
            </a:endParaRPr>
          </a:p>
          <a:p>
            <a:r>
              <a:rPr lang="en-US" sz="2000" dirty="0">
                <a:latin typeface="Raleway" panose="020B0503030101060003" pitchFamily="34" charset="0"/>
              </a:rPr>
              <a:t>Alain comes Mon- Fri and orders a $3.00 beverage.  He will spend $15 a week and $60 a month – earning him 60 points.  He would get a free beverage or pastry once a month!  </a:t>
            </a:r>
          </a:p>
          <a:p>
            <a:endParaRPr lang="en-US" sz="2000" dirty="0">
              <a:latin typeface="Raleway" panose="020B0503030101060003" pitchFamily="34" charset="0"/>
            </a:endParaRPr>
          </a:p>
          <a:p>
            <a:r>
              <a:rPr lang="en-US" sz="2000" dirty="0">
                <a:latin typeface="Raleway" panose="020B0503030101060003" pitchFamily="34" charset="0"/>
              </a:rPr>
              <a:t>Make it exciting for guests and let them know their options.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7"/>
          <p:cNvGrpSpPr/>
          <p:nvPr/>
        </p:nvGrpSpPr>
        <p:grpSpPr>
          <a:xfrm flipH="1">
            <a:off x="3740467" y="-1627"/>
            <a:ext cx="3047722" cy="7031077"/>
            <a:chOff x="2903" y="-1"/>
            <a:chExt cx="1873" cy="4321"/>
          </a:xfrm>
        </p:grpSpPr>
        <p:sp>
          <p:nvSpPr>
            <p:cNvPr id="439" name="Google Shape;439;p7"/>
            <p:cNvSpPr/>
            <p:nvPr/>
          </p:nvSpPr>
          <p:spPr>
            <a:xfrm>
              <a:off x="2904" y="0"/>
              <a:ext cx="1872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2903" y="-1"/>
              <a:ext cx="1159" cy="3286"/>
            </a:xfrm>
            <a:custGeom>
              <a:avLst/>
              <a:gdLst/>
              <a:ahLst/>
              <a:cxnLst/>
              <a:rect l="l" t="t" r="r" b="b"/>
              <a:pathLst>
                <a:path w="801" h="2273" extrusionOk="0">
                  <a:moveTo>
                    <a:pt x="801" y="0"/>
                  </a:moveTo>
                  <a:cubicBezTo>
                    <a:pt x="197" y="0"/>
                    <a:pt x="197" y="0"/>
                    <a:pt x="197" y="0"/>
                  </a:cubicBezTo>
                  <a:cubicBezTo>
                    <a:pt x="71" y="289"/>
                    <a:pt x="0" y="614"/>
                    <a:pt x="0" y="957"/>
                  </a:cubicBezTo>
                  <a:cubicBezTo>
                    <a:pt x="0" y="1272"/>
                    <a:pt x="60" y="1571"/>
                    <a:pt x="167" y="1841"/>
                  </a:cubicBezTo>
                  <a:cubicBezTo>
                    <a:pt x="228" y="1995"/>
                    <a:pt x="304" y="2140"/>
                    <a:pt x="394" y="2273"/>
                  </a:cubicBezTo>
                  <a:cubicBezTo>
                    <a:pt x="266" y="2013"/>
                    <a:pt x="194" y="1722"/>
                    <a:pt x="194" y="1413"/>
                  </a:cubicBezTo>
                  <a:cubicBezTo>
                    <a:pt x="194" y="857"/>
                    <a:pt x="427" y="355"/>
                    <a:pt x="801" y="0"/>
                  </a:cubicBezTo>
                </a:path>
              </a:pathLst>
            </a:custGeom>
            <a:gradFill flip="none" rotWithShape="1">
              <a:gsLst>
                <a:gs pos="0">
                  <a:srgbClr val="FEC117">
                    <a:tint val="66000"/>
                    <a:satMod val="160000"/>
                  </a:srgbClr>
                </a:gs>
                <a:gs pos="50000">
                  <a:srgbClr val="FEC117">
                    <a:tint val="44500"/>
                    <a:satMod val="160000"/>
                  </a:srgbClr>
                </a:gs>
                <a:gs pos="100000">
                  <a:srgbClr val="FEC117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3183" y="-1"/>
              <a:ext cx="1592" cy="4321"/>
            </a:xfrm>
            <a:custGeom>
              <a:avLst/>
              <a:gdLst/>
              <a:ahLst/>
              <a:cxnLst/>
              <a:rect l="l" t="t" r="r" b="b"/>
              <a:pathLst>
                <a:path w="1099" h="2989" extrusionOk="0">
                  <a:moveTo>
                    <a:pt x="905" y="0"/>
                  </a:move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233" y="355"/>
                    <a:pt x="0" y="857"/>
                    <a:pt x="0" y="1413"/>
                  </a:cubicBezTo>
                  <a:cubicBezTo>
                    <a:pt x="0" y="1722"/>
                    <a:pt x="72" y="2013"/>
                    <a:pt x="200" y="2273"/>
                  </a:cubicBezTo>
                  <a:cubicBezTo>
                    <a:pt x="340" y="2558"/>
                    <a:pt x="547" y="2803"/>
                    <a:pt x="801" y="2989"/>
                  </a:cubicBezTo>
                  <a:cubicBezTo>
                    <a:pt x="1099" y="2989"/>
                    <a:pt x="1099" y="2989"/>
                    <a:pt x="1099" y="2989"/>
                  </a:cubicBezTo>
                  <a:cubicBezTo>
                    <a:pt x="845" y="2803"/>
                    <a:pt x="637" y="2558"/>
                    <a:pt x="497" y="2273"/>
                  </a:cubicBezTo>
                  <a:cubicBezTo>
                    <a:pt x="370" y="2013"/>
                    <a:pt x="298" y="1722"/>
                    <a:pt x="298" y="1413"/>
                  </a:cubicBezTo>
                  <a:cubicBezTo>
                    <a:pt x="298" y="857"/>
                    <a:pt x="531" y="355"/>
                    <a:pt x="905" y="0"/>
                  </a:cubicBezTo>
                </a:path>
              </a:pathLst>
            </a:custGeom>
            <a:solidFill>
              <a:srgbClr val="FEC1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3183" y="-1"/>
              <a:ext cx="879" cy="2042"/>
            </a:xfrm>
            <a:custGeom>
              <a:avLst/>
              <a:gdLst/>
              <a:ahLst/>
              <a:cxnLst/>
              <a:rect l="l" t="t" r="r" b="b"/>
              <a:pathLst>
                <a:path w="607" h="1413" extrusionOk="0">
                  <a:moveTo>
                    <a:pt x="607" y="0"/>
                  </a:moveTo>
                  <a:cubicBezTo>
                    <a:pt x="607" y="0"/>
                    <a:pt x="607" y="0"/>
                    <a:pt x="607" y="0"/>
                  </a:cubicBezTo>
                  <a:cubicBezTo>
                    <a:pt x="233" y="355"/>
                    <a:pt x="0" y="857"/>
                    <a:pt x="0" y="1413"/>
                  </a:cubicBezTo>
                  <a:cubicBezTo>
                    <a:pt x="0" y="1413"/>
                    <a:pt x="0" y="1413"/>
                    <a:pt x="0" y="1413"/>
                  </a:cubicBezTo>
                  <a:cubicBezTo>
                    <a:pt x="0" y="857"/>
                    <a:pt x="233" y="355"/>
                    <a:pt x="607" y="0"/>
                  </a:cubicBezTo>
                </a:path>
              </a:pathLst>
            </a:custGeom>
            <a:solidFill>
              <a:srgbClr val="F7B32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9" name="Google Shape;449;p7"/>
          <p:cNvSpPr txBox="1"/>
          <p:nvPr/>
        </p:nvSpPr>
        <p:spPr>
          <a:xfrm>
            <a:off x="7547122" y="1257184"/>
            <a:ext cx="4219002" cy="196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EC1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Premier </a:t>
            </a:r>
            <a:endParaRPr sz="5400" b="1" dirty="0">
              <a:solidFill>
                <a:srgbClr val="FEC11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Tier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1" name="Google Shape;451;p7"/>
          <p:cNvSpPr txBox="1"/>
          <p:nvPr/>
        </p:nvSpPr>
        <p:spPr>
          <a:xfrm>
            <a:off x="7545495" y="2942035"/>
            <a:ext cx="375886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algn="ctr"/>
            <a:r>
              <a:rPr lang="en-US" sz="2000" dirty="0">
                <a:latin typeface="Raleway" panose="020B0503030101060003" pitchFamily="34" charset="0"/>
              </a:rPr>
              <a:t>After spending $500, members earn 1.25 points per $1 spent at Le Pain </a:t>
            </a:r>
            <a:r>
              <a:rPr lang="en-US" sz="2000" dirty="0" err="1">
                <a:latin typeface="Raleway" panose="020B0503030101060003" pitchFamily="34" charset="0"/>
              </a:rPr>
              <a:t>Quotidien</a:t>
            </a:r>
            <a:r>
              <a:rPr lang="en-US" sz="2000" dirty="0">
                <a:latin typeface="Raleway" panose="020B0503030101060003" pitchFamily="34" charset="0"/>
              </a:rPr>
              <a:t> in-restaurant or through online ordering  </a:t>
            </a:r>
          </a:p>
          <a:p>
            <a:pPr algn="ctr"/>
            <a:endParaRPr lang="en-US" sz="2000" dirty="0">
              <a:latin typeface="Raleway" panose="020B0503030101060003" pitchFamily="34" charset="0"/>
            </a:endParaRPr>
          </a:p>
        </p:txBody>
      </p:sp>
      <p:pic>
        <p:nvPicPr>
          <p:cNvPr id="14" name="Picture 13" descr="LPQ_Final_Logo_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06437" y="0"/>
            <a:ext cx="1097197" cy="13938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5182" y="872423"/>
            <a:ext cx="35004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aleway" panose="020B0503030101060003" pitchFamily="34" charset="0"/>
              </a:rPr>
              <a:t>How do you leverage Premier Tier for Frequency &amp; Growth?</a:t>
            </a:r>
          </a:p>
          <a:p>
            <a:endParaRPr lang="en-US" sz="2000" dirty="0">
              <a:latin typeface="Raleway" panose="020B0503030101060003" pitchFamily="34" charset="0"/>
            </a:endParaRPr>
          </a:p>
          <a:p>
            <a:r>
              <a:rPr lang="en-US" sz="2000" dirty="0">
                <a:latin typeface="Raleway" panose="020B0503030101060003" pitchFamily="34" charset="0"/>
              </a:rPr>
              <a:t>Alain comes Mon- Fri and orders a $10.00 entree.  He will spend $50 a week and $200 a month – earning him 250 points.  He would earn a free entrée monthly as well as a beverage or pastry!</a:t>
            </a:r>
          </a:p>
          <a:p>
            <a:endParaRPr lang="en-US" sz="2000" dirty="0">
              <a:latin typeface="Raleway" panose="020B0503030101060003" pitchFamily="34" charset="0"/>
            </a:endParaRPr>
          </a:p>
          <a:p>
            <a:r>
              <a:rPr lang="en-US" sz="2000" dirty="0">
                <a:latin typeface="Raleway" panose="020B0503030101060003" pitchFamily="34" charset="0"/>
              </a:rPr>
              <a:t>You can truly build on your guests frequency to drive your business.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p6"/>
          <p:cNvGrpSpPr/>
          <p:nvPr/>
        </p:nvGrpSpPr>
        <p:grpSpPr>
          <a:xfrm>
            <a:off x="152400" y="75388"/>
            <a:ext cx="15412824" cy="16074031"/>
            <a:chOff x="0" y="-77012"/>
            <a:chExt cx="15412824" cy="16074031"/>
          </a:xfrm>
        </p:grpSpPr>
        <p:sp>
          <p:nvSpPr>
            <p:cNvPr id="408" name="Google Shape;408;p6"/>
            <p:cNvSpPr/>
            <p:nvPr/>
          </p:nvSpPr>
          <p:spPr>
            <a:xfrm>
              <a:off x="0" y="5280998"/>
              <a:ext cx="12148524" cy="10716021"/>
            </a:xfrm>
            <a:custGeom>
              <a:avLst/>
              <a:gdLst/>
              <a:ahLst/>
              <a:cxnLst/>
              <a:rect l="l" t="t" r="r" b="b"/>
              <a:pathLst>
                <a:path w="460" h="405" extrusionOk="0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1646032" y="2688184"/>
              <a:ext cx="12148524" cy="10716021"/>
            </a:xfrm>
            <a:custGeom>
              <a:avLst/>
              <a:gdLst/>
              <a:ahLst/>
              <a:cxnLst/>
              <a:rect l="l" t="t" r="r" b="b"/>
              <a:pathLst>
                <a:path w="460" h="405" extrusionOk="0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264300" y="-77012"/>
              <a:ext cx="12148524" cy="10716021"/>
            </a:xfrm>
            <a:custGeom>
              <a:avLst/>
              <a:gdLst/>
              <a:ahLst/>
              <a:cxnLst/>
              <a:rect l="l" t="t" r="r" b="b"/>
              <a:pathLst>
                <a:path w="460" h="405" extrusionOk="0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lt1">
                <a:alpha val="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1" name="Google Shape;411;p6"/>
          <p:cNvGrpSpPr/>
          <p:nvPr/>
        </p:nvGrpSpPr>
        <p:grpSpPr>
          <a:xfrm>
            <a:off x="0" y="-77012"/>
            <a:ext cx="15412824" cy="16074031"/>
            <a:chOff x="0" y="-77012"/>
            <a:chExt cx="15412824" cy="16074031"/>
          </a:xfrm>
        </p:grpSpPr>
        <p:sp>
          <p:nvSpPr>
            <p:cNvPr id="412" name="Google Shape;412;p6"/>
            <p:cNvSpPr/>
            <p:nvPr/>
          </p:nvSpPr>
          <p:spPr>
            <a:xfrm>
              <a:off x="0" y="5280998"/>
              <a:ext cx="12148524" cy="10716021"/>
            </a:xfrm>
            <a:custGeom>
              <a:avLst/>
              <a:gdLst/>
              <a:ahLst/>
              <a:cxnLst/>
              <a:rect l="l" t="t" r="r" b="b"/>
              <a:pathLst>
                <a:path w="460" h="405" extrusionOk="0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1646032" y="2688184"/>
              <a:ext cx="12148524" cy="10716021"/>
            </a:xfrm>
            <a:custGeom>
              <a:avLst/>
              <a:gdLst/>
              <a:ahLst/>
              <a:cxnLst/>
              <a:rect l="l" t="t" r="r" b="b"/>
              <a:pathLst>
                <a:path w="460" h="405" extrusionOk="0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lt1">
                <a:alpha val="274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264300" y="-77012"/>
              <a:ext cx="12148524" cy="10716021"/>
            </a:xfrm>
            <a:custGeom>
              <a:avLst/>
              <a:gdLst/>
              <a:ahLst/>
              <a:cxnLst/>
              <a:rect l="l" t="t" r="r" b="b"/>
              <a:pathLst>
                <a:path w="460" h="405" extrusionOk="0">
                  <a:moveTo>
                    <a:pt x="456" y="144"/>
                  </a:moveTo>
                  <a:cubicBezTo>
                    <a:pt x="447" y="102"/>
                    <a:pt x="423" y="64"/>
                    <a:pt x="389" y="39"/>
                  </a:cubicBezTo>
                  <a:cubicBezTo>
                    <a:pt x="350" y="11"/>
                    <a:pt x="299" y="0"/>
                    <a:pt x="253" y="3"/>
                  </a:cubicBezTo>
                  <a:cubicBezTo>
                    <a:pt x="226" y="5"/>
                    <a:pt x="200" y="11"/>
                    <a:pt x="175" y="21"/>
                  </a:cubicBezTo>
                  <a:cubicBezTo>
                    <a:pt x="151" y="31"/>
                    <a:pt x="129" y="44"/>
                    <a:pt x="107" y="59"/>
                  </a:cubicBezTo>
                  <a:cubicBezTo>
                    <a:pt x="77" y="80"/>
                    <a:pt x="48" y="106"/>
                    <a:pt x="28" y="137"/>
                  </a:cubicBezTo>
                  <a:cubicBezTo>
                    <a:pt x="7" y="171"/>
                    <a:pt x="0" y="210"/>
                    <a:pt x="12" y="248"/>
                  </a:cubicBezTo>
                  <a:cubicBezTo>
                    <a:pt x="23" y="284"/>
                    <a:pt x="48" y="316"/>
                    <a:pt x="76" y="340"/>
                  </a:cubicBezTo>
                  <a:cubicBezTo>
                    <a:pt x="108" y="367"/>
                    <a:pt x="145" y="389"/>
                    <a:pt x="186" y="398"/>
                  </a:cubicBezTo>
                  <a:cubicBezTo>
                    <a:pt x="205" y="403"/>
                    <a:pt x="224" y="405"/>
                    <a:pt x="243" y="404"/>
                  </a:cubicBezTo>
                  <a:cubicBezTo>
                    <a:pt x="264" y="402"/>
                    <a:pt x="286" y="398"/>
                    <a:pt x="306" y="390"/>
                  </a:cubicBezTo>
                  <a:cubicBezTo>
                    <a:pt x="350" y="374"/>
                    <a:pt x="388" y="344"/>
                    <a:pt x="416" y="307"/>
                  </a:cubicBezTo>
                  <a:cubicBezTo>
                    <a:pt x="444" y="270"/>
                    <a:pt x="460" y="225"/>
                    <a:pt x="460" y="179"/>
                  </a:cubicBezTo>
                  <a:cubicBezTo>
                    <a:pt x="460" y="167"/>
                    <a:pt x="459" y="155"/>
                    <a:pt x="456" y="144"/>
                  </a:cubicBezTo>
                  <a:cubicBezTo>
                    <a:pt x="453" y="127"/>
                    <a:pt x="460" y="160"/>
                    <a:pt x="456" y="144"/>
                  </a:cubicBezTo>
                  <a:close/>
                  <a:moveTo>
                    <a:pt x="423" y="195"/>
                  </a:moveTo>
                  <a:cubicBezTo>
                    <a:pt x="422" y="232"/>
                    <a:pt x="404" y="270"/>
                    <a:pt x="380" y="297"/>
                  </a:cubicBezTo>
                  <a:cubicBezTo>
                    <a:pt x="358" y="322"/>
                    <a:pt x="330" y="340"/>
                    <a:pt x="299" y="350"/>
                  </a:cubicBezTo>
                  <a:cubicBezTo>
                    <a:pt x="280" y="356"/>
                    <a:pt x="260" y="357"/>
                    <a:pt x="240" y="355"/>
                  </a:cubicBezTo>
                  <a:cubicBezTo>
                    <a:pt x="240" y="355"/>
                    <a:pt x="240" y="355"/>
                    <a:pt x="240" y="355"/>
                  </a:cubicBezTo>
                  <a:cubicBezTo>
                    <a:pt x="193" y="349"/>
                    <a:pt x="156" y="317"/>
                    <a:pt x="127" y="281"/>
                  </a:cubicBezTo>
                  <a:cubicBezTo>
                    <a:pt x="111" y="262"/>
                    <a:pt x="98" y="238"/>
                    <a:pt x="95" y="212"/>
                  </a:cubicBezTo>
                  <a:cubicBezTo>
                    <a:pt x="94" y="197"/>
                    <a:pt x="97" y="181"/>
                    <a:pt x="103" y="167"/>
                  </a:cubicBezTo>
                  <a:cubicBezTo>
                    <a:pt x="112" y="146"/>
                    <a:pt x="127" y="128"/>
                    <a:pt x="143" y="112"/>
                  </a:cubicBezTo>
                  <a:cubicBezTo>
                    <a:pt x="156" y="99"/>
                    <a:pt x="170" y="87"/>
                    <a:pt x="186" y="78"/>
                  </a:cubicBezTo>
                  <a:cubicBezTo>
                    <a:pt x="232" y="51"/>
                    <a:pt x="289" y="46"/>
                    <a:pt x="339" y="66"/>
                  </a:cubicBezTo>
                  <a:cubicBezTo>
                    <a:pt x="385" y="85"/>
                    <a:pt x="421" y="129"/>
                    <a:pt x="423" y="180"/>
                  </a:cubicBezTo>
                  <a:cubicBezTo>
                    <a:pt x="423" y="185"/>
                    <a:pt x="423" y="190"/>
                    <a:pt x="423" y="195"/>
                  </a:cubicBezTo>
                  <a:cubicBezTo>
                    <a:pt x="423" y="197"/>
                    <a:pt x="423" y="194"/>
                    <a:pt x="423" y="195"/>
                  </a:cubicBezTo>
                  <a:close/>
                </a:path>
              </a:pathLst>
            </a:custGeom>
            <a:solidFill>
              <a:schemeClr val="lt1">
                <a:alpha val="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5848628" y="-1627"/>
            <a:ext cx="3047722" cy="7031077"/>
            <a:chOff x="2903" y="-1"/>
            <a:chExt cx="1873" cy="4321"/>
          </a:xfrm>
        </p:grpSpPr>
        <p:sp>
          <p:nvSpPr>
            <p:cNvPr id="416" name="Google Shape;416;p6"/>
            <p:cNvSpPr/>
            <p:nvPr/>
          </p:nvSpPr>
          <p:spPr>
            <a:xfrm>
              <a:off x="2904" y="0"/>
              <a:ext cx="1872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2903" y="-1"/>
              <a:ext cx="1159" cy="3286"/>
            </a:xfrm>
            <a:custGeom>
              <a:avLst/>
              <a:gdLst/>
              <a:ahLst/>
              <a:cxnLst/>
              <a:rect l="l" t="t" r="r" b="b"/>
              <a:pathLst>
                <a:path w="801" h="2273" extrusionOk="0">
                  <a:moveTo>
                    <a:pt x="801" y="0"/>
                  </a:moveTo>
                  <a:cubicBezTo>
                    <a:pt x="197" y="0"/>
                    <a:pt x="197" y="0"/>
                    <a:pt x="197" y="0"/>
                  </a:cubicBezTo>
                  <a:cubicBezTo>
                    <a:pt x="71" y="289"/>
                    <a:pt x="0" y="614"/>
                    <a:pt x="0" y="957"/>
                  </a:cubicBezTo>
                  <a:cubicBezTo>
                    <a:pt x="0" y="1272"/>
                    <a:pt x="60" y="1571"/>
                    <a:pt x="167" y="1841"/>
                  </a:cubicBezTo>
                  <a:cubicBezTo>
                    <a:pt x="228" y="1995"/>
                    <a:pt x="304" y="2140"/>
                    <a:pt x="394" y="2273"/>
                  </a:cubicBezTo>
                  <a:cubicBezTo>
                    <a:pt x="266" y="2013"/>
                    <a:pt x="194" y="1722"/>
                    <a:pt x="194" y="1413"/>
                  </a:cubicBezTo>
                  <a:cubicBezTo>
                    <a:pt x="194" y="857"/>
                    <a:pt x="427" y="355"/>
                    <a:pt x="801" y="0"/>
                  </a:cubicBezTo>
                </a:path>
              </a:pathLst>
            </a:custGeom>
            <a:gradFill flip="none" rotWithShape="1">
              <a:gsLst>
                <a:gs pos="0">
                  <a:srgbClr val="FEC117">
                    <a:tint val="66000"/>
                    <a:satMod val="160000"/>
                  </a:srgbClr>
                </a:gs>
                <a:gs pos="50000">
                  <a:srgbClr val="FEC117">
                    <a:tint val="44500"/>
                    <a:satMod val="160000"/>
                  </a:srgbClr>
                </a:gs>
                <a:gs pos="100000">
                  <a:srgbClr val="FEC117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183" y="-1"/>
              <a:ext cx="1592" cy="4321"/>
            </a:xfrm>
            <a:custGeom>
              <a:avLst/>
              <a:gdLst/>
              <a:ahLst/>
              <a:cxnLst/>
              <a:rect l="l" t="t" r="r" b="b"/>
              <a:pathLst>
                <a:path w="1099" h="2989" extrusionOk="0">
                  <a:moveTo>
                    <a:pt x="905" y="0"/>
                  </a:move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607" y="0"/>
                    <a:pt x="607" y="0"/>
                    <a:pt x="607" y="0"/>
                  </a:cubicBezTo>
                  <a:cubicBezTo>
                    <a:pt x="233" y="355"/>
                    <a:pt x="0" y="857"/>
                    <a:pt x="0" y="1413"/>
                  </a:cubicBezTo>
                  <a:cubicBezTo>
                    <a:pt x="0" y="1722"/>
                    <a:pt x="72" y="2013"/>
                    <a:pt x="200" y="2273"/>
                  </a:cubicBezTo>
                  <a:cubicBezTo>
                    <a:pt x="340" y="2558"/>
                    <a:pt x="547" y="2803"/>
                    <a:pt x="801" y="2989"/>
                  </a:cubicBezTo>
                  <a:cubicBezTo>
                    <a:pt x="1099" y="2989"/>
                    <a:pt x="1099" y="2989"/>
                    <a:pt x="1099" y="2989"/>
                  </a:cubicBezTo>
                  <a:cubicBezTo>
                    <a:pt x="845" y="2803"/>
                    <a:pt x="637" y="2558"/>
                    <a:pt x="497" y="2273"/>
                  </a:cubicBezTo>
                  <a:cubicBezTo>
                    <a:pt x="370" y="2013"/>
                    <a:pt x="298" y="1722"/>
                    <a:pt x="298" y="1413"/>
                  </a:cubicBezTo>
                  <a:cubicBezTo>
                    <a:pt x="298" y="857"/>
                    <a:pt x="531" y="355"/>
                    <a:pt x="905" y="0"/>
                  </a:cubicBezTo>
                </a:path>
              </a:pathLst>
            </a:custGeom>
            <a:solidFill>
              <a:srgbClr val="FEC1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183" y="-1"/>
              <a:ext cx="879" cy="2042"/>
            </a:xfrm>
            <a:custGeom>
              <a:avLst/>
              <a:gdLst/>
              <a:ahLst/>
              <a:cxnLst/>
              <a:rect l="l" t="t" r="r" b="b"/>
              <a:pathLst>
                <a:path w="607" h="1413" extrusionOk="0">
                  <a:moveTo>
                    <a:pt x="607" y="0"/>
                  </a:moveTo>
                  <a:cubicBezTo>
                    <a:pt x="607" y="0"/>
                    <a:pt x="607" y="0"/>
                    <a:pt x="607" y="0"/>
                  </a:cubicBezTo>
                  <a:cubicBezTo>
                    <a:pt x="233" y="355"/>
                    <a:pt x="0" y="857"/>
                    <a:pt x="0" y="1413"/>
                  </a:cubicBezTo>
                  <a:cubicBezTo>
                    <a:pt x="0" y="1413"/>
                    <a:pt x="0" y="1413"/>
                    <a:pt x="0" y="1413"/>
                  </a:cubicBezTo>
                  <a:cubicBezTo>
                    <a:pt x="0" y="857"/>
                    <a:pt x="233" y="355"/>
                    <a:pt x="607" y="0"/>
                  </a:cubicBezTo>
                </a:path>
              </a:pathLst>
            </a:custGeom>
            <a:solidFill>
              <a:srgbClr val="F7B32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2" name="Google Shape;432;p6"/>
          <p:cNvSpPr txBox="1"/>
          <p:nvPr/>
        </p:nvSpPr>
        <p:spPr>
          <a:xfrm>
            <a:off x="1493632" y="1187933"/>
            <a:ext cx="3650424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EC1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Our New</a:t>
            </a:r>
            <a:endParaRPr dirty="0">
              <a:solidFill>
                <a:srgbClr val="FEC117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Website </a:t>
            </a:r>
            <a:endParaRPr sz="5400" b="1"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33" name="Google Shape;433;p6"/>
          <p:cNvSpPr/>
          <p:nvPr/>
        </p:nvSpPr>
        <p:spPr>
          <a:xfrm>
            <a:off x="686021" y="3094619"/>
            <a:ext cx="5160979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dirty="0">
                <a:latin typeface="Raleway" panose="020B0503030101060003" pitchFamily="34" charset="0"/>
              </a:rPr>
              <a:t>Our new website will integrate seamlessly with our app. </a:t>
            </a:r>
          </a:p>
          <a:p>
            <a:pPr algn="ctr"/>
            <a:endParaRPr lang="en-US" sz="2000" dirty="0">
              <a:latin typeface="Raleway" panose="020B0503030101060003" pitchFamily="34" charset="0"/>
            </a:endParaRPr>
          </a:p>
          <a:p>
            <a:pPr algn="ctr"/>
            <a:endParaRPr lang="en-US" sz="2000" dirty="0">
              <a:latin typeface="Raleway" panose="020B0503030101060003" pitchFamily="34" charset="0"/>
            </a:endParaRPr>
          </a:p>
        </p:txBody>
      </p:sp>
      <p:pic>
        <p:nvPicPr>
          <p:cNvPr id="22" name="Picture 21" descr="LPQ_Final_Logo_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06437" y="0"/>
            <a:ext cx="1097197" cy="139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6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7CE175D-D33A-4868-AD80-78A21499EF6A}"/>
              </a:ext>
            </a:extLst>
          </p:cNvPr>
          <p:cNvSpPr txBox="1"/>
          <p:nvPr/>
        </p:nvSpPr>
        <p:spPr>
          <a:xfrm>
            <a:off x="362028" y="174578"/>
            <a:ext cx="1482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Order</a:t>
            </a: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xmlns="" id="{6434D259-50C5-42F6-B9A9-E5946D248C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029" y="48185"/>
            <a:ext cx="10667922" cy="64527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43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C - New Color 04">
      <a:dk1>
        <a:srgbClr val="656D78"/>
      </a:dk1>
      <a:lt1>
        <a:srgbClr val="FFFFFF"/>
      </a:lt1>
      <a:dk2>
        <a:srgbClr val="44546A"/>
      </a:dk2>
      <a:lt2>
        <a:srgbClr val="E7E6E6"/>
      </a:lt2>
      <a:accent1>
        <a:srgbClr val="0FC2BE"/>
      </a:accent1>
      <a:accent2>
        <a:srgbClr val="23B2C0"/>
      </a:accent2>
      <a:accent3>
        <a:srgbClr val="34A3C1"/>
      </a:accent3>
      <a:accent4>
        <a:srgbClr val="4892C3"/>
      </a:accent4>
      <a:accent5>
        <a:srgbClr val="5981C6"/>
      </a:accent5>
      <a:accent6>
        <a:srgbClr val="6B71C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3444</TotalTime>
  <Words>1386</Words>
  <Application>Microsoft Macintosh PowerPoint</Application>
  <PresentationFormat>Widescreen</PresentationFormat>
  <Paragraphs>141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Source Sans Pro Light</vt:lpstr>
      <vt:lpstr>Arial</vt:lpstr>
      <vt:lpstr>Source Sans Pro</vt:lpstr>
      <vt:lpstr>Calibri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Stanley Krifka</dc:creator>
  <cp:lastModifiedBy>Andrews, Scott</cp:lastModifiedBy>
  <cp:revision>49</cp:revision>
  <dcterms:created xsi:type="dcterms:W3CDTF">2017-04-08T17:14:36Z</dcterms:created>
  <dcterms:modified xsi:type="dcterms:W3CDTF">2020-07-17T19:38:38Z</dcterms:modified>
</cp:coreProperties>
</file>